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jpeg" ContentType="image/jpeg"/>
  <Override PartName="/ppt/notesSlides/notesSlide9.xml" ContentType="application/vnd.openxmlformats-officedocument.presentationml.notesSlide+xml"/>
  <Override PartName="/ppt/media/image2.jpeg" ContentType="image/jpeg"/>
  <Override PartName="/ppt/notesSlides/notesSlide10.xml" ContentType="application/vnd.openxmlformats-officedocument.presentationml.notesSlide+xml"/>
  <Override PartName="/ppt/media/image3.jpeg" ContentType="image/jpeg"/>
  <Override PartName="/ppt/notesSlides/notesSlide11.xml" ContentType="application/vnd.openxmlformats-officedocument.presentationml.notesSlide+xml"/>
  <Override PartName="/ppt/media/image4.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b="def" i="def"/>
      <a:tcStyle>
        <a:tcBdr/>
        <a:fill>
          <a:solidFill>
            <a:srgbClr val="FF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6" name="Shape 106"/>
          <p:cNvSpPr/>
          <p:nvPr>
            <p:ph type="sldImg"/>
          </p:nvPr>
        </p:nvSpPr>
        <p:spPr>
          <a:xfrm>
            <a:off x="1143000" y="685800"/>
            <a:ext cx="4572000" cy="3429000"/>
          </a:xfrm>
          <a:prstGeom prst="rect">
            <a:avLst/>
          </a:prstGeom>
        </p:spPr>
        <p:txBody>
          <a:bodyPr/>
          <a:lstStyle/>
          <a:p>
            <a:pPr/>
          </a:p>
        </p:txBody>
      </p:sp>
      <p:sp>
        <p:nvSpPr>
          <p:cNvPr id="107" name="Shape 10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 Id="rId3" Type="http://schemas.openxmlformats.org/officeDocument/2006/relationships/hyperlink" Target="http://www.offconvex.org/2018/07/27/approximating-recurrent/" TargetMode="External"/></Relationships>

</file>

<file path=ppt/notesSlides/_rels/notesSlide18.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Shape 114"/>
          <p:cNvSpPr/>
          <p:nvPr>
            <p:ph type="sldImg"/>
          </p:nvPr>
        </p:nvSpPr>
        <p:spPr>
          <a:prstGeom prst="rect">
            <a:avLst/>
          </a:prstGeom>
        </p:spPr>
        <p:txBody>
          <a:bodyPr/>
          <a:lstStyle/>
          <a:p>
            <a:pPr/>
          </a:p>
        </p:txBody>
      </p:sp>
      <p:sp>
        <p:nvSpPr>
          <p:cNvPr id="115" name="Shape 115"/>
          <p:cNvSpPr/>
          <p:nvPr>
            <p:ph type="body" sz="quarter" idx="1"/>
          </p:nvPr>
        </p:nvSpPr>
        <p:spPr>
          <a:prstGeom prst="rect">
            <a:avLst/>
          </a:prstGeom>
        </p:spPr>
        <p:txBody>
          <a:bodyPr/>
          <a:lstStyle>
            <a:lvl1pPr>
              <a:defRPr sz="1100"/>
            </a:lvl1pPr>
          </a:lstStyle>
          <a:p>
            <a:pPr/>
            <a:r>
              <a:t>“Seq2seq models are extremely effective on a variety of tasks that require a mapping between a variable-length input sequence to a variable-length output sequence.” (Ramachandran et al.)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lvl1pPr>
              <a:defRPr sz="1100"/>
            </a:lvl1pPr>
          </a:lstStyle>
          <a:p>
            <a:pPr/>
            <a:r>
              <a:t>Various choices for scoring function - multiplicative and additive are most popular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lvl1pPr>
              <a:defRPr sz="1100"/>
            </a:lvl1pPr>
          </a:lstStyle>
          <a:p>
            <a:pPr/>
            <a:r>
              <a:t>Luong et al., 2015 was the first purely neural translation system to set SOTA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defRPr sz="1100"/>
            </a:pPr>
            <a:r>
              <a:t>En-De performance on WMT test sets. Note: model without pretraining uses the LM objective</a:t>
            </a:r>
          </a:p>
          <a:p>
            <a:pPr marL="457200" indent="-298450">
              <a:buClr>
                <a:srgbClr val="000000"/>
              </a:buClr>
              <a:buSzPts val="1100"/>
              <a:buFont typeface="Arial"/>
              <a:buChar char="●"/>
              <a:defRPr sz="1100"/>
            </a:pPr>
            <a:r>
              <a:t>New state of the art for single model performance on both newstest2014 and newstest2015</a:t>
            </a:r>
          </a:p>
          <a:p>
            <a:pPr marL="457200" indent="-298450">
              <a:buClr>
                <a:srgbClr val="000000"/>
              </a:buClr>
              <a:buSzPts val="1100"/>
              <a:buFont typeface="Arial"/>
              <a:buChar char="●"/>
              <a:defRPr sz="1100"/>
            </a:pPr>
            <a:r>
              <a:t>Best single model outperforms previous SOTA ensemble of 4 models</a:t>
            </a:r>
          </a:p>
          <a:p>
            <a:pPr marL="457200" indent="-298450">
              <a:buClr>
                <a:srgbClr val="000000"/>
              </a:buClr>
              <a:buSzPts val="1100"/>
              <a:buFont typeface="Arial"/>
              <a:buChar char="●"/>
              <a:defRPr sz="1100"/>
            </a:pPr>
            <a:r>
              <a:t>Ensemble of 5 models matches or exceeds the previous best ensemble of 12 models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defRPr sz="1100"/>
            </a:pPr>
            <a:r>
              <a:t>Measures difference in validation BLEU between various ablations and full model (more negative is worse)</a:t>
            </a:r>
          </a:p>
          <a:p>
            <a:pPr>
              <a:defRPr sz="1100"/>
            </a:pPr>
            <a:r>
              <a:t>Full model uses LMs trained with monolingual data to initialize the encoder and decoder, plus the language modeling objective</a:t>
            </a:r>
          </a:p>
          <a:p>
            <a:pPr>
              <a:defRPr sz="1100"/>
            </a:pPr>
          </a:p>
          <a:p>
            <a:pPr marL="457200" indent="-298450">
              <a:buClr>
                <a:srgbClr val="000000"/>
              </a:buClr>
              <a:buSzPts val="1100"/>
              <a:buFont typeface="Arial"/>
              <a:buChar char="●"/>
              <a:defRPr sz="1100"/>
            </a:pPr>
            <a:r>
              <a:t>Only pretraining decoder &gt; only pretraining encoder</a:t>
            </a:r>
          </a:p>
          <a:p>
            <a:pPr marL="457200" indent="-298450">
              <a:buClr>
                <a:srgbClr val="000000"/>
              </a:buClr>
              <a:buSzPts val="1100"/>
              <a:buFont typeface="Arial"/>
              <a:buChar char="●"/>
              <a:defRPr sz="1100"/>
            </a:pPr>
            <a:r>
              <a:t>Pretraining softmax is important (-1.6 BLEU if only pretrain embeddings and first LSTM layer)</a:t>
            </a:r>
          </a:p>
          <a:p>
            <a:pPr marL="457200" indent="-298450">
              <a:buClr>
                <a:srgbClr val="000000"/>
              </a:buClr>
              <a:buSzPts val="1100"/>
              <a:buFont typeface="Arial"/>
              <a:buChar char="●"/>
              <a:defRPr sz="1100"/>
            </a:pPr>
            <a:r>
              <a:t>Language modeling objective is strong regularizer</a:t>
            </a:r>
          </a:p>
          <a:p>
            <a:pPr lvl="1" marL="914400" indent="-298450">
              <a:buClr>
                <a:srgbClr val="000000"/>
              </a:buClr>
              <a:buSzPts val="1100"/>
              <a:buFont typeface="Arial"/>
              <a:buChar char="○"/>
              <a:defRPr sz="1100"/>
            </a:pPr>
            <a:r>
              <a:t>Drop in BLEU points of pretraining the entire model and not using the LM objective is as bad as using the LM objective without pretraining</a:t>
            </a:r>
          </a:p>
          <a:p>
            <a:pPr marL="457200" indent="-298450">
              <a:buClr>
                <a:srgbClr val="000000"/>
              </a:buClr>
              <a:buSzPts val="1100"/>
              <a:buFont typeface="Arial"/>
              <a:buChar char="●"/>
              <a:defRPr sz="1100"/>
            </a:pPr>
            <a:r>
              <a:t>Need to train on a lot of unlabeled data to extract powerful features</a:t>
            </a:r>
          </a:p>
          <a:p>
            <a:pPr lvl="1" marL="914400" indent="-298450">
              <a:buClr>
                <a:srgbClr val="000000"/>
              </a:buClr>
              <a:buSzPts val="1100"/>
              <a:buFont typeface="Arial"/>
              <a:buChar char="○"/>
              <a:defRPr sz="1100"/>
            </a:pPr>
            <a:r>
              <a:t>Model initialized with LMs pretrained on the source &amp; target data of parallel corpus performs as poorly as not pretraining at all</a:t>
            </a:r>
          </a:p>
          <a:p>
            <a:pPr lvl="1" marL="914400" indent="-298450">
              <a:buClr>
                <a:srgbClr val="000000"/>
              </a:buClr>
              <a:buSzPts val="1100"/>
              <a:buFont typeface="Arial"/>
              <a:buChar char="○"/>
              <a:defRPr sz="1100"/>
            </a:pPr>
            <a:r>
              <a:t>Performance remains strong when pretrained on large, non-news Wikipedia corpus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defRPr sz="1100"/>
            </a:pPr>
            <a:r>
              <a:t>Validation performance of pretraining vs. no pretraining when trained on a subset of the entire labeled dataset for En-De translation</a:t>
            </a:r>
          </a:p>
          <a:p>
            <a:pPr>
              <a:defRPr sz="1100"/>
            </a:pPr>
          </a:p>
          <a:p>
            <a:pPr>
              <a:defRPr sz="1100"/>
            </a:pPr>
            <a:r>
              <a:t>Both models use the additional LM objective</a:t>
            </a:r>
          </a:p>
          <a:p>
            <a:pPr>
              <a:defRPr sz="1100"/>
            </a:pPr>
          </a:p>
          <a:p>
            <a:pPr>
              <a:defRPr sz="1100"/>
            </a:pPr>
            <a:r>
              <a:t>Observations:</a:t>
            </a:r>
          </a:p>
          <a:p>
            <a:pPr marL="457200" indent="-298450">
              <a:buClr>
                <a:srgbClr val="000000"/>
              </a:buClr>
              <a:buSzPts val="1100"/>
              <a:buFont typeface="Arial"/>
              <a:buChar char="●"/>
              <a:defRPr sz="1100"/>
            </a:pPr>
            <a:r>
              <a:t>When 100% of data is used, gap b/w pretrained and random model is 2.0 BLEU points</a:t>
            </a:r>
          </a:p>
          <a:p>
            <a:pPr marL="457200" indent="-298450">
              <a:buClr>
                <a:srgbClr val="000000"/>
              </a:buClr>
              <a:buSzPts val="1100"/>
              <a:buFont typeface="Arial"/>
              <a:buChar char="●"/>
              <a:defRPr sz="1100"/>
            </a:pPr>
            <a:r>
              <a:t>Gap grows when less data is available: with 20% of labeled data, gap is 3.8 BLEU points -&gt; pretrained models degrade less as the labeled dataset becomes smaller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lvl1pPr>
              <a:defRPr sz="1100"/>
            </a:lvl1pPr>
          </a:lstStyle>
          <a:p>
            <a:pPr/>
            <a:r>
              <a:t>Catastrophic forgetting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lvl1pPr>
              <a:defRPr sz="1100"/>
            </a:lvl1pPr>
          </a:lstStyle>
          <a:p>
            <a:pPr/>
            <a:r>
              <a:t>Conditional computation, where parts of the network are active on a per-example basis, has been proposed in theory as a way of dramatically increasing model capacity without a proportional increase in computation.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defRPr sz="1100"/>
            </a:pPr>
            <a:r>
              <a:t>n is sequence length, d is the representation dimension, k is the kernel size of convolutions, and r is the size of the neighborhood in restricted self-attention</a:t>
            </a:r>
          </a:p>
          <a:p>
            <a:pPr>
              <a:defRPr sz="1100"/>
            </a:pPr>
          </a:p>
          <a:p>
            <a:pPr>
              <a:defRPr sz="1100"/>
            </a:pPr>
            <a:r>
              <a:t>Path length: path length in the network for calculating the interaction between two words</a:t>
            </a:r>
          </a:p>
          <a:p>
            <a:pPr>
              <a:defRPr sz="1100"/>
            </a:pPr>
          </a:p>
          <a:p>
            <a:pPr marL="457200" indent="-298450">
              <a:buClr>
                <a:srgbClr val="000000"/>
              </a:buClr>
              <a:buSzPts val="1100"/>
              <a:buFont typeface="Arial"/>
              <a:buChar char="●"/>
              <a:defRPr sz="1100"/>
            </a:pPr>
            <a:r>
              <a:t>Total computational complexity per layer - for self-attention, complexity scales quadratically with the length of the input n (because must relate every token to every other token) but linearly with the representation dimensionality d. For RNNs, complexity instead scales linearly with the length of the input but quadratically with the representation dimensionality.</a:t>
            </a:r>
          </a:p>
          <a:p>
            <a:pPr lvl="1" marL="914400" indent="-298450">
              <a:buClr>
                <a:srgbClr val="000000"/>
              </a:buClr>
              <a:buSzPts val="1100"/>
              <a:buFont typeface="Arial"/>
              <a:buChar char="○"/>
              <a:defRPr sz="1100"/>
            </a:pPr>
            <a:r>
              <a:t>Therefore, self-attention layers are faster than recurrent layers when the sequence length n is smaller than the representation dimensionality, which is most often the case with sentence representations used by SOTA models in NMT, such as word-piece and byte-pair representations</a:t>
            </a:r>
          </a:p>
          <a:p>
            <a:pPr lvl="1" marL="914400" indent="-298450">
              <a:buClr>
                <a:srgbClr val="000000"/>
              </a:buClr>
              <a:buSzPts val="1100"/>
              <a:buFont typeface="Arial"/>
              <a:buChar char="○"/>
              <a:defRPr sz="1100"/>
            </a:pPr>
            <a:r>
              <a:t>To improve computational performance for very long sequences, self-attention could be restricted to considering only a neighborhood of size r in the input sequence centered around the respective output position. Would increase the maximum path length to O(n/r)</a:t>
            </a:r>
          </a:p>
          <a:p>
            <a:pPr marL="457200" indent="-298450">
              <a:buClr>
                <a:srgbClr val="000000"/>
              </a:buClr>
              <a:buSzPts val="1100"/>
              <a:buFont typeface="Arial"/>
              <a:buChar char="●"/>
              <a:defRPr sz="1100"/>
            </a:pPr>
            <a:r>
              <a:t>Amount of computation that can be parallelized, as measured by the minimum number of sequential operations required</a:t>
            </a:r>
          </a:p>
          <a:p>
            <a:pPr marL="457200" indent="-298450">
              <a:buClr>
                <a:srgbClr val="000000"/>
              </a:buClr>
              <a:buSzPts val="1100"/>
              <a:buFont typeface="Arial"/>
              <a:buChar char="●"/>
              <a:defRPr sz="1100"/>
            </a:pPr>
            <a:r>
              <a:t>Path length between long-range dependencies in the network</a:t>
            </a:r>
          </a:p>
          <a:p>
            <a:pPr lvl="1" marL="914400" indent="-298450">
              <a:buClr>
                <a:srgbClr val="000000"/>
              </a:buClr>
              <a:buSzPts val="1100"/>
              <a:buFont typeface="Arial"/>
              <a:buChar char="○"/>
              <a:defRPr sz="1100"/>
            </a:pPr>
            <a:r>
              <a:t>Learning long-range dependencies is a key challenge in sequence transduction tasks</a:t>
            </a:r>
          </a:p>
          <a:p>
            <a:pPr lvl="1" marL="914400" indent="-298450">
              <a:buClr>
                <a:srgbClr val="000000"/>
              </a:buClr>
              <a:buSzPts val="1100"/>
              <a:buFont typeface="Arial"/>
              <a:buChar char="○"/>
              <a:defRPr sz="1100"/>
            </a:pPr>
            <a:r>
              <a:t>Key factor affecting ability: length of paths forward and backward signals have to traverse in the network.</a:t>
            </a:r>
          </a:p>
          <a:p>
            <a:pPr lvl="1" marL="914400" indent="-298450">
              <a:buClr>
                <a:srgbClr val="000000"/>
              </a:buClr>
              <a:buSzPts val="1100"/>
              <a:buFont typeface="Arial"/>
              <a:buChar char="○"/>
              <a:defRPr sz="1100"/>
            </a:pPr>
            <a:r>
              <a:t>Shorter these paths between any combination of positions in the input and output sequences, easier to learn long-range dependencies</a:t>
            </a:r>
          </a:p>
          <a:p>
            <a:pPr lvl="1" marL="914400" indent="-298450">
              <a:buClr>
                <a:srgbClr val="000000"/>
              </a:buClr>
              <a:buSzPts val="1100"/>
              <a:buFont typeface="Arial"/>
              <a:buChar char="○"/>
              <a:defRPr sz="1100"/>
            </a:pPr>
            <a:r>
              <a:t>Recent work has shown RNNs have trouble learning long-range dependencies even though they have theoretically infinite memory - </a:t>
            </a:r>
            <a:r>
              <a:rPr u="sng">
                <a:solidFill>
                  <a:schemeClr val="accent5"/>
                </a:solidFill>
                <a:uFill>
                  <a:solidFill>
                    <a:schemeClr val="accent5"/>
                  </a:solidFill>
                </a:uFill>
                <a:hlinkClick r:id="rId3" invalidUrl="" action="" tgtFrame="" tooltip="" history="1" highlightClick="0" endSnd="0"/>
              </a:rPr>
              <a:t>http://www.offconvex.org/2018/07/27/approximating-recurrent/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defRPr sz="1100"/>
            </a:pPr>
            <a:r>
              <a:t>Transformer follows encoder-decoder architecture using stacked self-attention and point-wise, fully connected layers for both the encoder and decoder.</a:t>
            </a:r>
          </a:p>
          <a:p>
            <a:pPr>
              <a:defRPr sz="1100"/>
            </a:pPr>
          </a:p>
          <a:p>
            <a:pPr>
              <a:defRPr sz="1100"/>
            </a:pPr>
            <a:r>
              <a:t>Encoder: Composed of N identical layers (here N=6). Each layer has two sub-layers:</a:t>
            </a:r>
          </a:p>
          <a:p>
            <a:pPr marL="457200" indent="-298450">
              <a:buClr>
                <a:srgbClr val="000000"/>
              </a:buClr>
              <a:buSzPts val="1100"/>
              <a:buAutoNum type="arabicPeriod" startAt="1"/>
              <a:defRPr sz="1100"/>
            </a:pPr>
            <a:r>
              <a:t>Multi-head self-attention mechanism</a:t>
            </a:r>
          </a:p>
          <a:p>
            <a:pPr marL="457200" indent="-298450">
              <a:buClr>
                <a:srgbClr val="000000"/>
              </a:buClr>
              <a:buSzPts val="1100"/>
              <a:buAutoNum type="arabicPeriod" startAt="1"/>
              <a:defRPr sz="1100"/>
            </a:pPr>
            <a:r>
              <a:t>Simple, position-wise fully connected feed-forward network</a:t>
            </a:r>
          </a:p>
          <a:p>
            <a:pPr>
              <a:defRPr sz="1100"/>
            </a:pPr>
          </a:p>
          <a:p>
            <a:pPr>
              <a:defRPr sz="1100"/>
            </a:pPr>
            <a:r>
              <a:t>Decoder: adds third to attend over encoder outputs</a:t>
            </a:r>
          </a:p>
          <a:p>
            <a:pPr>
              <a:defRPr sz="1100"/>
            </a:pPr>
            <a:r>
              <a:t>Modify self-attention sublayer in the decoder stack to prevent positions from attending to subsequent positions (more later)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lvl1pPr>
              <a:defRPr sz="1100"/>
            </a:lvl1pPr>
          </a:lstStyle>
          <a:p>
            <a:pPr/>
            <a:r>
              <a:t>Residual connection used around each of the two sublayers, followed by layer normalization.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a:p>
        </p:txBody>
      </p:sp>
      <p:sp>
        <p:nvSpPr>
          <p:cNvPr id="125" name="Shape 125"/>
          <p:cNvSpPr/>
          <p:nvPr>
            <p:ph type="body" sz="quarter" idx="1"/>
          </p:nvPr>
        </p:nvSpPr>
        <p:spPr>
          <a:prstGeom prst="rect">
            <a:avLst/>
          </a:prstGeom>
        </p:spPr>
        <p:txBody>
          <a:bodyPr/>
          <a:lstStyle/>
          <a:p>
            <a:pPr>
              <a:defRPr sz="1100"/>
            </a:pPr>
            <a:br/>
            <a:r>
              <a:t>Auto-regressive at each step, consuming the previously generated symbols as an additional input when generating the next.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hape 291"/>
          <p:cNvSpPr/>
          <p:nvPr>
            <p:ph type="sldImg"/>
          </p:nvPr>
        </p:nvSpPr>
        <p:spPr>
          <a:prstGeom prst="rect">
            <a:avLst/>
          </a:prstGeom>
        </p:spPr>
        <p:txBody>
          <a:bodyPr/>
          <a:lstStyle/>
          <a:p>
            <a:pPr/>
          </a:p>
        </p:txBody>
      </p:sp>
      <p:sp>
        <p:nvSpPr>
          <p:cNvPr id="292" name="Shape 292"/>
          <p:cNvSpPr/>
          <p:nvPr>
            <p:ph type="body" sz="quarter" idx="1"/>
          </p:nvPr>
        </p:nvSpPr>
        <p:spPr>
          <a:prstGeom prst="rect">
            <a:avLst/>
          </a:prstGeom>
        </p:spPr>
        <p:txBody>
          <a:bodyPr/>
          <a:lstStyle/>
          <a:p>
            <a:pPr>
              <a:defRPr sz="1100"/>
            </a:pPr>
            <a:r>
              <a:t>softmax() is “weight” assigned to each value</a:t>
            </a:r>
          </a:p>
          <a:p>
            <a:pPr>
              <a:defRPr sz="1100"/>
            </a:pPr>
          </a:p>
          <a:p>
            <a:pPr>
              <a:defRPr sz="1100"/>
            </a:pPr>
            <a:r>
              <a:t>The particular attention function proposed by the paper is scaled dot-product attention.</a:t>
            </a:r>
          </a:p>
          <a:p>
            <a:pPr>
              <a:defRPr sz="1100"/>
            </a:pPr>
          </a:p>
          <a:p>
            <a:pPr>
              <a:defRPr sz="1100"/>
            </a:pPr>
            <a:r>
              <a:t>-Input consists of queries and keys of dimension d_k, and values of dimension d_v</a:t>
            </a:r>
          </a:p>
          <a:p>
            <a:pPr>
              <a:defRPr sz="1100"/>
            </a:pPr>
            <a:r>
              <a:t>-compute dot products of the query with all the keys, divide each by sqrt(d_k), and apply a softmax function to obtain the weights on the values</a:t>
            </a:r>
          </a:p>
          <a:p>
            <a:pPr>
              <a:defRPr sz="1100"/>
            </a:pPr>
          </a:p>
          <a:p>
            <a:pPr>
              <a:defRPr sz="1100"/>
            </a:pPr>
            <a:r>
              <a:t>In practice, attention function is computed on a set of queries simultaneously packed together into a matrix Q. the keys and values are packed into matrices K and V. we comptute the matrix of outputs as Attention(Q,K,V)=...</a:t>
            </a:r>
          </a:p>
          <a:p>
            <a:pPr>
              <a:defRPr sz="1100"/>
            </a:pPr>
          </a:p>
          <a:p>
            <a:pPr>
              <a:defRPr sz="1100"/>
            </a:pPr>
            <a:r>
              <a:t>Two most commonly used attention functions: additive attention, dot-product (multiplicative) attention.</a:t>
            </a:r>
          </a:p>
          <a:p>
            <a:pPr>
              <a:defRPr sz="1100"/>
            </a:pPr>
            <a:r>
              <a:t>Dot-product attention is same as our function without scaling factor of 1/sqrt(d_k)</a:t>
            </a:r>
          </a:p>
          <a:p>
            <a:pPr>
              <a:defRPr sz="1100"/>
            </a:pPr>
            <a:r>
              <a:t>Additive attention computes the compatibility function using a FFN with a single hidden layer.</a:t>
            </a:r>
          </a:p>
          <a:p>
            <a:pPr>
              <a:defRPr sz="1100"/>
            </a:pPr>
            <a:r>
              <a:t>While the two are similar in theoretical complexity, dot-product attn is much faster and more space-efficient in practice, b/c highly optimized matrix multiplication code can be used</a:t>
            </a:r>
          </a:p>
          <a:p>
            <a:pPr>
              <a:defRPr sz="1100"/>
            </a:pPr>
          </a:p>
          <a:p>
            <a:pPr>
              <a:defRPr sz="1100"/>
            </a:pPr>
            <a:r>
              <a:t>While for small values of d_k, the two fxns perform similarly, additive attn outperforms DP attn without scaling for larger values of d_k, so authors added the scaling factor for the dot products</a:t>
            </a:r>
          </a:p>
          <a:p>
            <a:pPr>
              <a:defRPr sz="1100"/>
            </a:pPr>
            <a:r>
              <a:t>	-(suspect that for large values of d_k, the dot products grow large in magnitude, pushing softmax fxn into regions where it has extremely small gradients)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defRPr sz="1100"/>
            </a:pPr>
            <a:r>
              <a:t>Instead of performing a single attention function with keys, values, and queries of dimension d_model, authors found it beneficial to linearly project the queries, keys, and values h times with different, learned linear projections to d_k, d_k, and d_v dimensions, respectively. As we will see, different heads seem to learn to perform different tasks.</a:t>
            </a:r>
          </a:p>
          <a:p>
            <a:pPr>
              <a:defRPr sz="1100"/>
            </a:pPr>
          </a:p>
          <a:p>
            <a:pPr>
              <a:defRPr sz="1100"/>
            </a:pPr>
            <a:r>
              <a:t>Then, perform the attention function in parallel on each of these projected versions, concatenate the outputs and project them again</a:t>
            </a:r>
          </a:p>
          <a:p>
            <a:pPr>
              <a:defRPr sz="1100"/>
            </a:pPr>
            <a:r>
              <a:t>Due to the reduced dimensionality of each head, the total computation cost is similar to that of a single-head attention with full dimensionality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p>
            <a:pPr>
              <a:defRPr sz="1100"/>
            </a:pPr>
            <a:r>
              <a:t>Transformer uses multi-head attention in three different ways:</a:t>
            </a:r>
          </a:p>
          <a:p>
            <a:pPr>
              <a:defRPr sz="1100"/>
            </a:pPr>
            <a:r>
              <a:t>-”encoder-decoder attention” layers: queries come from the previous decoder layer, memory keys and values come from </a:t>
            </a:r>
          </a:p>
          <a:p>
            <a:pPr>
              <a:defRPr sz="1100"/>
            </a:pPr>
            <a:r>
              <a:t>(final) output of the encoder.</a:t>
            </a:r>
          </a:p>
          <a:p>
            <a:pPr>
              <a:defRPr sz="1100"/>
            </a:pPr>
            <a:r>
              <a:t>	-this allows every position in the decoder to attend over all positions in the input sequence, mimics the typical encoder-decoder attention mechanisms in sequence-to-sequence models</a:t>
            </a:r>
          </a:p>
          <a:p>
            <a:pPr>
              <a:defRPr sz="1100"/>
            </a:pPr>
          </a:p>
          <a:p>
            <a:pPr>
              <a:defRPr sz="1100"/>
            </a:pPr>
            <a:r>
              <a:t>-encoder contains self-attention layers. In a self-attention layer all of the keys, values, and queries come from the same place, in this case, the output of the previous layer in the encoder. Each position in the encoder can attend to all the positions in the previous layer of the encoder (similar to a bidirectional LSTM but strictly more powerful - not just a concatenation of forward and backward passes over the data)</a:t>
            </a:r>
          </a:p>
          <a:p>
            <a:pPr>
              <a:defRPr sz="1100"/>
            </a:pPr>
          </a:p>
          <a:p>
            <a:pPr>
              <a:defRPr sz="1100"/>
            </a:pPr>
            <a:r>
              <a:t>-self-attention in the decoder (next slide)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defRPr sz="1100"/>
            </a:pPr>
            <a:r>
              <a:t>-self-attention layers in the decoder allow each position in the decoder to attend to all positions in the decoder UP TO AND INCLUDING THAT POSITION.</a:t>
            </a:r>
          </a:p>
          <a:p>
            <a:pPr indent="457200">
              <a:defRPr sz="1100"/>
            </a:pPr>
            <a:r>
              <a:t>-Need to prevent leftward information flow in the decoder to preserve the auto-regressive property</a:t>
            </a:r>
          </a:p>
          <a:p>
            <a:pPr indent="914400">
              <a:defRPr sz="1100"/>
            </a:pPr>
            <a:r>
              <a:t>-can’t let future information from the target sentence be used in determining what the next word in the output sentence should be</a:t>
            </a:r>
          </a:p>
          <a:p>
            <a:pPr indent="914400">
              <a:defRPr sz="1100"/>
            </a:pPr>
            <a:r>
              <a:t>-ensures predictions for position i can depend only on the known outputs at positions less than i</a:t>
            </a:r>
          </a:p>
          <a:p>
            <a:pPr>
              <a:defRPr sz="1100"/>
            </a:pPr>
          </a:p>
          <a:p>
            <a:pPr>
              <a:defRPr sz="1100"/>
            </a:pPr>
            <a:r>
              <a:t>	-implement this inside of scaled dot-product attention by masking out (setting to -infty) all values in the input of the softmax which correspond to illegal connections (see Figure 2)</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defRPr sz="1100"/>
            </a:pPr>
            <a:r>
              <a:t>In addition to attention sub-layers, each of the layers in the encoder and decoder contains a fully connected feed-forward network, which is applied to each position separately and identically. This consists of two linear transformations with a ReLU activation in between</a:t>
            </a:r>
          </a:p>
          <a:p>
            <a:pPr>
              <a:defRPr sz="1100"/>
            </a:pPr>
          </a:p>
          <a:p>
            <a:pPr>
              <a:defRPr sz="1100"/>
            </a:pPr>
            <a:r>
              <a:t>Note: the linear transformations are the same across different positions, but they use different parameters from layer to layer.</a:t>
            </a:r>
          </a:p>
          <a:p>
            <a:pPr>
              <a:defRPr sz="1100"/>
            </a:pPr>
            <a:r>
              <a:t>Another way of describing this as two convolutions with kernel size 1.</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defRPr sz="1100"/>
            </a:pPr>
            <a:r>
              <a:t>Since Transformer contains no recurrence and no convolution, must inject some information about the relative or absolute position of the tokens in the sequence, in order for the model to make use of the order of the sequence.</a:t>
            </a:r>
          </a:p>
          <a:p>
            <a:pPr>
              <a:defRPr sz="1100"/>
            </a:pPr>
          </a:p>
          <a:p>
            <a:pPr>
              <a:defRPr sz="1100"/>
            </a:pPr>
            <a:r>
              <a:t>Add “positional encodings” to the input embeddings at the bottoms of the encoder and decoder stacks. Have same dimension d_model as embeddings, so that the two can be summed.</a:t>
            </a:r>
          </a:p>
          <a:p>
            <a:pPr>
              <a:defRPr sz="1100"/>
            </a:pPr>
          </a:p>
          <a:p>
            <a:pPr>
              <a:defRPr sz="1100"/>
            </a:pPr>
            <a:r>
              <a:t>Could use either learned or fixed positional embeddings. Here, they use sine and cosine functions of different frequencies (see equation).</a:t>
            </a:r>
          </a:p>
          <a:p>
            <a:pPr marL="457200" indent="-298450">
              <a:buClr>
                <a:srgbClr val="000000"/>
              </a:buClr>
              <a:buSzPts val="1100"/>
              <a:buFont typeface="Arial"/>
              <a:buChar char="●"/>
              <a:defRPr sz="1100"/>
            </a:pPr>
            <a:r>
              <a:t>where pos is the position and i is the dimension</a:t>
            </a:r>
          </a:p>
          <a:p>
            <a:pPr marL="457200" indent="-298450">
              <a:buClr>
                <a:srgbClr val="000000"/>
              </a:buClr>
              <a:buSzPts val="1100"/>
              <a:buFont typeface="Arial"/>
              <a:buChar char="●"/>
              <a:defRPr sz="1100"/>
            </a:pPr>
            <a:r>
              <a:t>The wavelengths form a geometric progression from 2pi to 10000*2pi</a:t>
            </a:r>
          </a:p>
          <a:p>
            <a:pPr marL="457200" indent="-298450">
              <a:buClr>
                <a:srgbClr val="000000"/>
              </a:buClr>
              <a:buSzPts val="1100"/>
              <a:buFont typeface="Arial"/>
              <a:buChar char="●"/>
              <a:defRPr sz="1100"/>
            </a:pPr>
            <a:r>
              <a:t>chosen because hypothesized it would allow the model to easily learn to attend by relative positions, since for any fixed offset k, PE_{pos+k} can be represented as a linear function of PE_pos</a:t>
            </a:r>
          </a:p>
          <a:p>
            <a:pPr>
              <a:defRPr sz="1100"/>
            </a:pPr>
          </a:p>
          <a:p>
            <a:pPr>
              <a:defRPr sz="1100"/>
            </a:pPr>
            <a:r>
              <a:t>Also experimented with learned positional embeddings; found that two versions produced nearly identical results. Chose sinusoidal version because it might allow the model to extrapolate to sequence lengths longer than the ones encountered during training.</a:t>
            </a:r>
          </a:p>
          <a:p>
            <a:pPr>
              <a:defRPr sz="1100"/>
            </a:pPr>
          </a:p>
          <a:p>
            <a:pPr>
              <a:defRPr sz="1100"/>
            </a:pPr>
            <a:r>
              <a:t>I have seen both used in the literature; something to experiment with if you use it yourself.</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a:p>
        </p:txBody>
      </p:sp>
      <p:sp>
        <p:nvSpPr>
          <p:cNvPr id="343" name="Shape 343"/>
          <p:cNvSpPr/>
          <p:nvPr>
            <p:ph type="body" sz="quarter" idx="1"/>
          </p:nvPr>
        </p:nvSpPr>
        <p:spPr>
          <a:prstGeom prst="rect">
            <a:avLst/>
          </a:prstGeom>
        </p:spPr>
        <p:txBody>
          <a:bodyPr/>
          <a:lstStyle/>
          <a:p>
            <a:pPr>
              <a:defRPr sz="1100"/>
            </a:pPr>
            <a:r>
              <a:t>Example of the attention mechanism following long-distance dependencies in the encoder self-attention in layer 5 of 6.</a:t>
            </a:r>
          </a:p>
          <a:p>
            <a:pPr>
              <a:defRPr sz="1100"/>
            </a:pPr>
            <a:r>
              <a:t>Many of the attention heads attend to a distant dependency of the verb ‘making’, completing the phrase ‘making...more difficult’.</a:t>
            </a:r>
          </a:p>
          <a:p>
            <a:pPr>
              <a:defRPr sz="1100"/>
            </a:pPr>
            <a:r>
              <a:t>Attentions here shown only for the word making. Different colors represent different heads.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a:defRPr sz="1100"/>
            </a:pPr>
            <a:r>
              <a:t>Two attention heads, also in layer 5 of 6, apparently involved in anaphora resolution.</a:t>
            </a:r>
          </a:p>
          <a:p>
            <a:pPr>
              <a:defRPr sz="1100"/>
            </a:pPr>
            <a:r>
              <a:t>Right: Full attentions for head 5.</a:t>
            </a:r>
          </a:p>
          <a:p>
            <a:pPr>
              <a:defRPr sz="1100"/>
            </a:pPr>
            <a:r>
              <a:t>Left: Isolated attentions from just the word ‘its’ for attention heads 5 and 6. Note that the attentions are very sharp for this word.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defRPr sz="1100"/>
            </a:pPr>
            <a:r>
              <a:t>Many of the attention heads exhibit behavior that seems related to the structure of the sentence.</a:t>
            </a:r>
          </a:p>
          <a:p>
            <a:pPr>
              <a:defRPr sz="1100"/>
            </a:pPr>
          </a:p>
          <a:p>
            <a:pPr>
              <a:defRPr sz="1100"/>
            </a:pPr>
            <a:r>
              <a:t>Two examples: from two different heads from the encoder self-attention at layer 5 of 6. The heads clearly learned to perform different tasks.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lvl1pPr>
              <a:defRPr sz="1100"/>
            </a:lvl1pPr>
          </a:lstStyle>
          <a:p>
            <a:pPr/>
            <a:r>
              <a:t>Transformer (big) sets new SOTA on WMT 2014 for both English-to-German and English-to-French translation, surpassing even ensemble models with a single model, for a fraction of the training cost. Training took 3.5 days on 8 NVIDIA P100 GPUs.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marL="457200" indent="-298450">
              <a:buClr>
                <a:srgbClr val="000000"/>
              </a:buClr>
              <a:buSzPts val="1100"/>
              <a:buFont typeface="Arial"/>
              <a:buChar char="●"/>
              <a:defRPr sz="1100"/>
            </a:pPr>
            <a:r>
              <a:t>Best results obtained using an ensemble</a:t>
            </a:r>
          </a:p>
          <a:p>
            <a:pPr lvl="1" marL="914400" indent="-298450">
              <a:buClr>
                <a:srgbClr val="000000"/>
              </a:buClr>
              <a:buSzPts val="1100"/>
              <a:buFont typeface="Arial"/>
              <a:buChar char="○"/>
              <a:defRPr sz="1100"/>
            </a:pPr>
            <a:r>
              <a:t>Different random initializations and random order of minibatches</a:t>
            </a:r>
          </a:p>
          <a:p>
            <a:pPr marL="457200" indent="-298450">
              <a:buClr>
                <a:srgbClr val="000000"/>
              </a:buClr>
              <a:buSzPts val="1100"/>
              <a:buFont typeface="Arial"/>
              <a:buChar char="●"/>
              <a:defRPr sz="1100"/>
            </a:pPr>
            <a:r>
              <a:t>“First time that a pure neural translation system outperforms a phrase-based SMT baseline on a large scale MT task by a sizeable margin, despite its inability to handle out-of-vocabulary words.”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lvl1pPr>
              <a:defRPr sz="1100"/>
            </a:lvl1pPr>
          </a:lstStyle>
          <a:p>
            <a:pPr/>
            <a:r>
              <a:t>Future: unsupervised pretraining &amp; finetuning with transformer encoder-decoder?</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lvl1pPr>
              <a:defRPr sz="1100"/>
            </a:lvl1pPr>
          </a:lstStyle>
          <a:p>
            <a:pPr/>
            <a:r>
              <a:t>For reference, best ensemble of 5 from paper 2 scored 24.7, and that was only in early 2018… very rapid progress being made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defRPr sz="1100"/>
            </a:pPr>
            <a:r>
              <a:t>For reference, best ensemble of 5 models from paper 1 scored 34.81, 36.5 when used to rescore 1000-best list from SMT</a:t>
            </a:r>
          </a:p>
          <a:p>
            <a:pPr>
              <a:defRPr sz="1100"/>
            </a:pPr>
          </a:p>
          <a:p>
            <a:pPr>
              <a:defRPr sz="1100"/>
            </a:pPr>
            <a:r>
              <a:t>Note: paper 1 noted that an oracle rescoring of the SMT baseline 1000-best lists resulted in a BLEU score of ~45. We are now matching, if not exceeding, that very, very strong baseline established 4 years ago.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pPr/>
            <a:r>
              <a:t>Within 0.5 BLEU points of the best WMT 14 results if it is used to rescore the 1000-best list of the baseline system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lvl1pPr>
              <a:defRPr sz="1100"/>
            </a:lvl1pPr>
          </a:lstStyle>
          <a:p>
            <a:pPr/>
            <a:r>
              <a:t>Performs well on long sentences - a problem that plagued early attempts at applying similar neural architectures to NMT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defRPr sz="1100"/>
            </a:pPr>
            <a:r>
              <a:t>Model has ability to turn a sequence of words into a vector of fixed dimensionality</a:t>
            </a:r>
          </a:p>
          <a:p>
            <a:pPr marL="457200" indent="-298450">
              <a:buClr>
                <a:srgbClr val="000000"/>
              </a:buClr>
              <a:buSzPts val="1100"/>
              <a:buFont typeface="Arial"/>
              <a:buChar char="●"/>
              <a:defRPr sz="1100"/>
            </a:pPr>
            <a:r>
              <a:t>Representations are sensitive to order of words</a:t>
            </a:r>
          </a:p>
          <a:p>
            <a:pPr marL="457200" indent="-298450">
              <a:buClr>
                <a:srgbClr val="000000"/>
              </a:buClr>
              <a:buSzPts val="1100"/>
              <a:buFont typeface="Arial"/>
              <a:buChar char="●"/>
              <a:defRPr sz="1100"/>
            </a:pPr>
            <a:r>
              <a:t>Fairly insensitive to the replacement of active voice w/ passive voice </a:t>
            </a:r>
          </a:p>
          <a:p>
            <a:pPr marL="457200" indent="-298450">
              <a:buClr>
                <a:srgbClr val="000000"/>
              </a:buClr>
              <a:buSzPts val="1100"/>
              <a:buFont typeface="Arial"/>
              <a:buChar char="●"/>
              <a:defRPr sz="1100"/>
            </a:pPr>
            <a:r>
              <a:t>-&gt; clustered by meaning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defRPr sz="1100"/>
            </a:pPr>
            <a:r>
              <a:t>Observation: without the encoder, the decoder essentially acts like a language model for the target language</a:t>
            </a:r>
          </a:p>
          <a:p>
            <a:pPr>
              <a:defRPr sz="1100"/>
            </a:pPr>
            <a:r>
              <a:t>With an additional output layer, the encoder also acts like a language model for the source language</a:t>
            </a:r>
          </a:p>
          <a:p>
            <a:pPr>
              <a:defRPr sz="1100"/>
            </a:pPr>
          </a:p>
          <a:p>
            <a:pPr>
              <a:defRPr sz="1100"/>
            </a:pPr>
            <a:r>
              <a:t>Pretrain both seq2seq encoder and decoder networks with language models (which can be trained on large amounts of unlabeled text data)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defRPr sz="1100"/>
            </a:pPr>
            <a:r>
              <a:t>Red parameters are the encoder</a:t>
            </a:r>
          </a:p>
          <a:p>
            <a:pPr>
              <a:defRPr sz="1100"/>
            </a:pPr>
            <a:r>
              <a:t>Blue parameters are the decoder</a:t>
            </a:r>
          </a:p>
          <a:p>
            <a:pPr>
              <a:defRPr sz="1100"/>
            </a:pPr>
            <a:r>
              <a:t>All parameters in a shaded box are pretrained - either source side (light red) or target side (light blue) language model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defRPr sz="1200">
                <a:solidFill>
                  <a:srgbClr val="24292E"/>
                </a:solidFill>
              </a:defRPr>
            </a:pPr>
            <a:r>
              <a:t>Here, the function </a:t>
            </a:r>
            <a:r>
              <a:rPr sz="1000">
                <a:latin typeface="Consolas"/>
                <a:ea typeface="Consolas"/>
                <a:cs typeface="Consolas"/>
                <a:sym typeface="Consolas"/>
              </a:rPr>
              <a:t>score</a:t>
            </a:r>
            <a:r>
              <a:t> is used to compare the target hidden state $$h_t$$ with each of the source hidden states $$\overline{h}_s$$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311708" y="744574"/>
            <a:ext cx="8520601" cy="2052601"/>
          </a:xfrm>
          <a:prstGeom prst="rect">
            <a:avLst/>
          </a:prstGeom>
        </p:spPr>
        <p:txBody>
          <a:bodyPr anchor="b"/>
          <a:lstStyle>
            <a:lvl1pPr algn="ctr">
              <a:defRPr sz="5200"/>
            </a:lvl1pPr>
          </a:lstStyle>
          <a:p>
            <a:pPr/>
            <a:r>
              <a:t>Title Text</a:t>
            </a:r>
          </a:p>
        </p:txBody>
      </p:sp>
      <p:sp>
        <p:nvSpPr>
          <p:cNvPr id="12" name="Body Level One…"/>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91" name="Title Text"/>
          <p:cNvSpPr txBox="1"/>
          <p:nvPr>
            <p:ph type="title"/>
          </p:nvPr>
        </p:nvSpPr>
        <p:spPr>
          <a:xfrm>
            <a:off x="311699" y="1106125"/>
            <a:ext cx="8520602" cy="1963500"/>
          </a:xfrm>
          <a:prstGeom prst="rect">
            <a:avLst/>
          </a:prstGeom>
        </p:spPr>
        <p:txBody>
          <a:bodyPr anchor="b"/>
          <a:lstStyle>
            <a:lvl1pPr algn="ctr">
              <a:defRPr sz="12000"/>
            </a:lvl1pPr>
          </a:lstStyle>
          <a:p>
            <a:pPr/>
            <a:r>
              <a:t>Title Text</a:t>
            </a:r>
          </a:p>
        </p:txBody>
      </p:sp>
      <p:sp>
        <p:nvSpPr>
          <p:cNvPr id="92" name="Body Level One…"/>
          <p:cNvSpPr txBox="1"/>
          <p:nvPr>
            <p:ph type="body" sz="half" idx="1"/>
          </p:nvPr>
        </p:nvSpPr>
        <p:spPr>
          <a:xfrm>
            <a:off x="311699" y="3152225"/>
            <a:ext cx="8520602" cy="1300800"/>
          </a:xfrm>
          <a:prstGeom prst="rect">
            <a:avLst/>
          </a:prstGeom>
        </p:spPr>
        <p:txBody>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20" name="Title Text"/>
          <p:cNvSpPr txBox="1"/>
          <p:nvPr>
            <p:ph type="title"/>
          </p:nvPr>
        </p:nvSpPr>
        <p:spPr>
          <a:xfrm>
            <a:off x="311699" y="2150849"/>
            <a:ext cx="8520602" cy="841801"/>
          </a:xfrm>
          <a:prstGeom prst="rect">
            <a:avLst/>
          </a:prstGeom>
        </p:spPr>
        <p:txBody>
          <a:bodyPr anchor="ctr"/>
          <a:lstStyle>
            <a:lvl1pPr algn="ctr">
              <a:defRPr sz="3600"/>
            </a:lvl1p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37" name="Title Text"/>
          <p:cNvSpPr txBox="1"/>
          <p:nvPr>
            <p:ph type="title"/>
          </p:nvPr>
        </p:nvSpPr>
        <p:spPr>
          <a:prstGeom prst="rect">
            <a:avLst/>
          </a:prstGeom>
        </p:spPr>
        <p:txBody>
          <a:bodyPr/>
          <a:lstStyle/>
          <a:p>
            <a:pPr/>
            <a:r>
              <a:t>Title Text</a:t>
            </a:r>
          </a:p>
        </p:txBody>
      </p:sp>
      <p:sp>
        <p:nvSpPr>
          <p:cNvPr id="38" name="Body Level One…"/>
          <p:cNvSpPr txBox="1"/>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39" name="Google Shape;23;p5"/>
          <p:cNvSpPr txBox="1"/>
          <p:nvPr>
            <p:ph type="body" sz="half" idx="13"/>
          </p:nvPr>
        </p:nvSpPr>
        <p:spPr>
          <a:xfrm>
            <a:off x="4832399" y="1152475"/>
            <a:ext cx="3999902" cy="3416400"/>
          </a:xfrm>
          <a:prstGeom prst="rect">
            <a:avLst/>
          </a:prstGeom>
        </p:spPr>
        <p:txBody>
          <a:bodyPr/>
          <a:lstStyle/>
          <a:p>
            <a:pPr indent="-317500">
              <a:buSzPts val="1400"/>
              <a:defRPr sz="1400"/>
            </a:pP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55" name="Title Text"/>
          <p:cNvSpPr txBox="1"/>
          <p:nvPr>
            <p:ph type="title"/>
          </p:nvPr>
        </p:nvSpPr>
        <p:spPr>
          <a:xfrm>
            <a:off x="311699" y="555600"/>
            <a:ext cx="2808001" cy="755700"/>
          </a:xfrm>
          <a:prstGeom prst="rect">
            <a:avLst/>
          </a:prstGeom>
        </p:spPr>
        <p:txBody>
          <a:bodyPr anchor="b"/>
          <a:lstStyle>
            <a:lvl1pPr>
              <a:defRPr sz="2400"/>
            </a:lvl1pPr>
          </a:lstStyle>
          <a:p>
            <a:pPr/>
            <a:r>
              <a:t>Title Text</a:t>
            </a:r>
          </a:p>
        </p:txBody>
      </p:sp>
      <p:sp>
        <p:nvSpPr>
          <p:cNvPr id="56" name="Body Level One…"/>
          <p:cNvSpPr txBox="1"/>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64" name="Title Text"/>
          <p:cNvSpPr txBox="1"/>
          <p:nvPr>
            <p:ph type="title"/>
          </p:nvPr>
        </p:nvSpPr>
        <p:spPr>
          <a:xfrm>
            <a:off x="490250" y="450149"/>
            <a:ext cx="6367801" cy="4090801"/>
          </a:xfrm>
          <a:prstGeom prst="rect">
            <a:avLst/>
          </a:prstGeom>
        </p:spPr>
        <p:txBody>
          <a:bodyPr anchor="ctr"/>
          <a:lstStyle>
            <a:lvl1pPr>
              <a:defRPr sz="4800"/>
            </a:lvl1p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5"/>
            <a:ext cx="4572000" cy="5143501"/>
          </a:xfrm>
          <a:prstGeom prst="rect">
            <a:avLst/>
          </a:prstGeom>
          <a:solidFill>
            <a:srgbClr val="EEEEEE"/>
          </a:solidFill>
          <a:ln w="12700">
            <a:miter lim="400000"/>
          </a:ln>
        </p:spPr>
        <p:txBody>
          <a:bodyPr lIns="0" tIns="0" rIns="0" bIns="0" anchor="ctr"/>
          <a:lstStyle/>
          <a:p>
            <a:pPr/>
          </a:p>
        </p:txBody>
      </p:sp>
      <p:sp>
        <p:nvSpPr>
          <p:cNvPr id="73" name="Title Text"/>
          <p:cNvSpPr txBox="1"/>
          <p:nvPr>
            <p:ph type="title"/>
          </p:nvPr>
        </p:nvSpPr>
        <p:spPr>
          <a:xfrm>
            <a:off x="265500" y="1233175"/>
            <a:ext cx="4045200" cy="1482301"/>
          </a:xfrm>
          <a:prstGeom prst="rect">
            <a:avLst/>
          </a:prstGeom>
        </p:spPr>
        <p:txBody>
          <a:bodyPr anchor="b"/>
          <a:lstStyle>
            <a:lvl1pPr algn="ctr">
              <a:defRPr sz="4200"/>
            </a:lvl1pPr>
          </a:lstStyle>
          <a:p>
            <a:pPr/>
            <a:r>
              <a:t>Title Text</a:t>
            </a:r>
          </a:p>
        </p:txBody>
      </p:sp>
      <p:sp>
        <p:nvSpPr>
          <p:cNvPr id="74" name="Body Level One…"/>
          <p:cNvSpPr txBox="1"/>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75" name="Google Shape;39;p9"/>
          <p:cNvSpPr txBox="1"/>
          <p:nvPr>
            <p:ph type="body" sz="half" idx="13"/>
          </p:nvPr>
        </p:nvSpPr>
        <p:spPr>
          <a:xfrm>
            <a:off x="4939500" y="724074"/>
            <a:ext cx="3837000" cy="3695102"/>
          </a:xfrm>
          <a:prstGeom prst="rect">
            <a:avLst/>
          </a:prstGeom>
        </p:spPr>
        <p:txBody>
          <a:bodyPr anchor="ctr"/>
          <a:lstStyle/>
          <a:p>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83" name="Body Level One…"/>
          <p:cNvSpPr txBox="1"/>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3" name="Body Level One…"/>
          <p:cNvSpPr txBox="1"/>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684345" y="4700819"/>
            <a:ext cx="336813"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arxiv.org/abs/1801.06146" TargetMode="External"/><Relationship Id="rId3" Type="http://schemas.openxmlformats.org/officeDocument/2006/relationships/hyperlink" Target="https://arxiv.org/abs/1802.05365" TargetMode="External"/><Relationship Id="rId4" Type="http://schemas.openxmlformats.org/officeDocument/2006/relationships/hyperlink" Target="https://s3-us-west-2.amazonaws.com/openai-assets/research-covers/language-unsupervised/language_understanding_paper.pdf" TargetMode="External"/><Relationship Id="rId5" Type="http://schemas.openxmlformats.org/officeDocument/2006/relationships/hyperlink" Target="https://arxiv.org/abs/1810.04805" TargetMode="External"/><Relationship Id="rId6" Type="http://schemas.openxmlformats.org/officeDocument/2006/relationships/hyperlink" Target="http://ruder.io/nlp-imagenet/"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s://machinelearningmastery.com/transduction-in-machine-learning/"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arxiv.org/abs/1409.0473" TargetMode="External"/><Relationship Id="rId3" Type="http://schemas.openxmlformats.org/officeDocument/2006/relationships/hyperlink" Target="https://arxiv.org/abs/1508.04025" TargetMode="External"/><Relationship Id="rId4" Type="http://schemas.openxmlformats.org/officeDocument/2006/relationships/image" Target="../media/image1.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eg"/><Relationship Id="rId4" Type="http://schemas.openxmlformats.org/officeDocument/2006/relationships/hyperlink" Target="https://github.com/tensorflow/nmt#intermediate"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eg"/><Relationship Id="rId4" Type="http://schemas.openxmlformats.org/officeDocument/2006/relationships/hyperlink" Target="https://github.com/tensorflow/nmt#intermediate"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jpeg"/><Relationship Id="rId4" Type="http://schemas.openxmlformats.org/officeDocument/2006/relationships/hyperlink" Target="https://arxiv.org/abs/1508.04025"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image" Target="../media/image1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gif"/><Relationship Id="rId4" Type="http://schemas.openxmlformats.org/officeDocument/2006/relationships/image" Target="../media/image2.gif"/><Relationship Id="rId5" Type="http://schemas.openxmlformats.org/officeDocument/2006/relationships/image" Target="../media/image3.gif"/><Relationship Id="rId6"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9.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hyperlink" Target="http://nlp.seas.harvard.edu/2018/04/03/attention.html"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gif"/><Relationship Id="rId3" Type="http://schemas.openxmlformats.org/officeDocument/2006/relationships/hyperlink" Target="https://ai.googleblog.com/2017/08/transformer-novel-neural-network.html" TargetMode="External"/></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hyperlink" Target="https://nlpprogress.com/english/machine_translation.html" TargetMode="External"/></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hyperlink" Target="https://nlpprogress.com/english/machine_translation.html" TargetMode="External"/></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arxiv.org/abs/1804.09849" TargetMode="External"/><Relationship Id="rId3" Type="http://schemas.openxmlformats.org/officeDocument/2006/relationships/hyperlink" Target="https://arxiv.org/abs/1806.00187" TargetMode="External"/><Relationship Id="rId4" Type="http://schemas.openxmlformats.org/officeDocument/2006/relationships/hyperlink" Target="https://arxiv.org/abs/1808.09381" TargetMode="External"/></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aclweb.org/anthology/P02-1040.pdf"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Google Shape;54;p13"/>
          <p:cNvSpPr txBox="1"/>
          <p:nvPr>
            <p:ph type="ctrTitle"/>
          </p:nvPr>
        </p:nvSpPr>
        <p:spPr>
          <a:xfrm>
            <a:off x="311707" y="744575"/>
            <a:ext cx="8520602" cy="2052599"/>
          </a:xfrm>
          <a:prstGeom prst="rect">
            <a:avLst/>
          </a:prstGeom>
        </p:spPr>
        <p:txBody>
          <a:bodyPr/>
          <a:lstStyle/>
          <a:p>
            <a:pPr/>
            <a:r>
              <a:t>Sequence to Sequence Learning</a:t>
            </a:r>
          </a:p>
        </p:txBody>
      </p:sp>
      <p:sp>
        <p:nvSpPr>
          <p:cNvPr id="110" name="Google Shape;55;p13"/>
          <p:cNvSpPr txBox="1"/>
          <p:nvPr>
            <p:ph type="subTitle" sz="quarter" idx="1"/>
          </p:nvPr>
        </p:nvSpPr>
        <p:spPr>
          <a:xfrm>
            <a:off x="311699" y="2834125"/>
            <a:ext cx="8520602" cy="792601"/>
          </a:xfrm>
          <a:prstGeom prst="rect">
            <a:avLst/>
          </a:prstGeom>
        </p:spPr>
        <p:txBody>
          <a:bodyPr/>
          <a:lstStyle/>
          <a:p>
            <a:pPr marL="0" indent="0" defTabSz="685800">
              <a:defRPr sz="2100"/>
            </a:pPr>
            <a:r>
              <a:t>Jack Koch</a:t>
            </a:r>
          </a:p>
          <a:p>
            <a:pPr marL="0" indent="0" defTabSz="685800">
              <a:defRPr sz="2100"/>
            </a:pPr>
            <a:r>
              <a:t>CPSC 677</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Google Shape;112;p22"/>
          <p:cNvSpPr txBox="1"/>
          <p:nvPr>
            <p:ph type="title"/>
          </p:nvPr>
        </p:nvSpPr>
        <p:spPr>
          <a:xfrm>
            <a:off x="311699" y="445025"/>
            <a:ext cx="8520602" cy="572701"/>
          </a:xfrm>
          <a:prstGeom prst="rect">
            <a:avLst/>
          </a:prstGeom>
        </p:spPr>
        <p:txBody>
          <a:bodyPr/>
          <a:lstStyle>
            <a:lvl1pPr defTabSz="877823">
              <a:defRPr sz="2688"/>
            </a:lvl1pPr>
          </a:lstStyle>
          <a:p>
            <a:pPr/>
            <a:r>
              <a:t>The Model</a:t>
            </a:r>
          </a:p>
        </p:txBody>
      </p:sp>
      <p:pic>
        <p:nvPicPr>
          <p:cNvPr id="146" name="Google Shape;113;p22" descr="Google Shape;113;p22"/>
          <p:cNvPicPr>
            <a:picLocks noChangeAspect="1"/>
          </p:cNvPicPr>
          <p:nvPr/>
        </p:nvPicPr>
        <p:blipFill>
          <a:blip r:embed="rId2">
            <a:extLst/>
          </a:blip>
          <a:stretch>
            <a:fillRect/>
          </a:stretch>
        </p:blipFill>
        <p:spPr>
          <a:xfrm>
            <a:off x="311702" y="1460300"/>
            <a:ext cx="8520602" cy="2800758"/>
          </a:xfrm>
          <a:prstGeom prst="rect">
            <a:avLst/>
          </a:prstGeom>
          <a:ln w="12700">
            <a:miter lim="400000"/>
          </a:ln>
        </p:spPr>
      </p:pic>
      <p:sp>
        <p:nvSpPr>
          <p:cNvPr id="147" name="Google Shape;114;p22"/>
          <p:cNvSpPr txBox="1"/>
          <p:nvPr/>
        </p:nvSpPr>
        <p:spPr>
          <a:xfrm>
            <a:off x="3170099" y="4315374"/>
            <a:ext cx="2803801" cy="25655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Fig.1, Sequence to Sequence Learning with Neural Networks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Google Shape;119;p23"/>
          <p:cNvSpPr txBox="1"/>
          <p:nvPr>
            <p:ph type="title"/>
          </p:nvPr>
        </p:nvSpPr>
        <p:spPr>
          <a:xfrm>
            <a:off x="311699" y="445025"/>
            <a:ext cx="8520602" cy="572701"/>
          </a:xfrm>
          <a:prstGeom prst="rect">
            <a:avLst/>
          </a:prstGeom>
        </p:spPr>
        <p:txBody>
          <a:bodyPr/>
          <a:lstStyle>
            <a:lvl1pPr defTabSz="877823">
              <a:defRPr sz="2688"/>
            </a:lvl1pPr>
          </a:lstStyle>
          <a:p>
            <a:pPr/>
            <a:r>
              <a:t>Miscellaneous Details</a:t>
            </a:r>
          </a:p>
        </p:txBody>
      </p:sp>
      <p:sp>
        <p:nvSpPr>
          <p:cNvPr id="150" name="Google Shape;120;p23"/>
          <p:cNvSpPr txBox="1"/>
          <p:nvPr>
            <p:ph type="body" idx="1"/>
          </p:nvPr>
        </p:nvSpPr>
        <p:spPr>
          <a:xfrm>
            <a:off x="311699" y="1152475"/>
            <a:ext cx="8520602" cy="3416400"/>
          </a:xfrm>
          <a:prstGeom prst="rect">
            <a:avLst/>
          </a:prstGeom>
        </p:spPr>
        <p:txBody>
          <a:bodyPr/>
          <a:lstStyle/>
          <a:p>
            <a:pPr/>
            <a:r>
              <a:t>Use simple left-to-right beam search to find most likely translation</a:t>
            </a:r>
          </a:p>
          <a:p>
            <a:pPr/>
            <a:r>
              <a:t>Source sentences are fed into the encoder in reverse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Google Shape;125;p24"/>
          <p:cNvSpPr txBox="1"/>
          <p:nvPr>
            <p:ph type="title"/>
          </p:nvPr>
        </p:nvSpPr>
        <p:spPr>
          <a:xfrm>
            <a:off x="311699" y="445025"/>
            <a:ext cx="8520602" cy="572701"/>
          </a:xfrm>
          <a:prstGeom prst="rect">
            <a:avLst/>
          </a:prstGeom>
        </p:spPr>
        <p:txBody>
          <a:bodyPr/>
          <a:lstStyle>
            <a:lvl1pPr defTabSz="877823">
              <a:defRPr sz="2688"/>
            </a:lvl1pPr>
          </a:lstStyle>
          <a:p>
            <a:pPr/>
            <a:r>
              <a:t>Results</a:t>
            </a:r>
          </a:p>
        </p:txBody>
      </p:sp>
      <p:pic>
        <p:nvPicPr>
          <p:cNvPr id="153" name="Google Shape;126;p24" descr="Google Shape;126;p24"/>
          <p:cNvPicPr>
            <a:picLocks noChangeAspect="1"/>
          </p:cNvPicPr>
          <p:nvPr/>
        </p:nvPicPr>
        <p:blipFill>
          <a:blip r:embed="rId3">
            <a:extLst/>
          </a:blip>
          <a:stretch>
            <a:fillRect/>
          </a:stretch>
        </p:blipFill>
        <p:spPr>
          <a:xfrm>
            <a:off x="311699" y="1338586"/>
            <a:ext cx="8520601" cy="3044178"/>
          </a:xfrm>
          <a:prstGeom prst="rect">
            <a:avLst/>
          </a:prstGeom>
          <a:ln w="12700">
            <a:miter lim="400000"/>
          </a:ln>
        </p:spPr>
      </p:pic>
      <p:sp>
        <p:nvSpPr>
          <p:cNvPr id="154" name="Google Shape;127;p24"/>
          <p:cNvSpPr txBox="1"/>
          <p:nvPr/>
        </p:nvSpPr>
        <p:spPr>
          <a:xfrm>
            <a:off x="3170099" y="4315374"/>
            <a:ext cx="2803801" cy="25655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Table 1, Sequence to Sequence Learning with Neural Networks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Google Shape;132;p25"/>
          <p:cNvSpPr txBox="1"/>
          <p:nvPr>
            <p:ph type="title"/>
          </p:nvPr>
        </p:nvSpPr>
        <p:spPr>
          <a:xfrm>
            <a:off x="311699" y="445025"/>
            <a:ext cx="8520602" cy="572701"/>
          </a:xfrm>
          <a:prstGeom prst="rect">
            <a:avLst/>
          </a:prstGeom>
        </p:spPr>
        <p:txBody>
          <a:bodyPr/>
          <a:lstStyle>
            <a:lvl1pPr defTabSz="877823">
              <a:defRPr sz="2688"/>
            </a:lvl1pPr>
          </a:lstStyle>
          <a:p>
            <a:pPr/>
            <a:r>
              <a:t>Results</a:t>
            </a:r>
          </a:p>
        </p:txBody>
      </p:sp>
      <p:pic>
        <p:nvPicPr>
          <p:cNvPr id="159" name="Google Shape;133;p25" descr="Google Shape;133;p25"/>
          <p:cNvPicPr>
            <a:picLocks noChangeAspect="1"/>
          </p:cNvPicPr>
          <p:nvPr/>
        </p:nvPicPr>
        <p:blipFill>
          <a:blip r:embed="rId3">
            <a:extLst/>
          </a:blip>
          <a:stretch>
            <a:fillRect/>
          </a:stretch>
        </p:blipFill>
        <p:spPr>
          <a:xfrm>
            <a:off x="232913" y="1518775"/>
            <a:ext cx="8678173" cy="2683800"/>
          </a:xfrm>
          <a:prstGeom prst="rect">
            <a:avLst/>
          </a:prstGeom>
          <a:ln w="12700">
            <a:miter lim="400000"/>
          </a:ln>
        </p:spPr>
      </p:pic>
      <p:sp>
        <p:nvSpPr>
          <p:cNvPr id="160" name="Google Shape;134;p25"/>
          <p:cNvSpPr txBox="1"/>
          <p:nvPr/>
        </p:nvSpPr>
        <p:spPr>
          <a:xfrm>
            <a:off x="3170099" y="4315374"/>
            <a:ext cx="2803801" cy="25655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Table 2, Sequence to Sequence Learning with Neural Networks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Google Shape;139;p26"/>
          <p:cNvSpPr txBox="1"/>
          <p:nvPr>
            <p:ph type="title"/>
          </p:nvPr>
        </p:nvSpPr>
        <p:spPr>
          <a:xfrm>
            <a:off x="311699" y="445025"/>
            <a:ext cx="8520602" cy="572701"/>
          </a:xfrm>
          <a:prstGeom prst="rect">
            <a:avLst/>
          </a:prstGeom>
        </p:spPr>
        <p:txBody>
          <a:bodyPr/>
          <a:lstStyle>
            <a:lvl1pPr defTabSz="877823">
              <a:defRPr sz="2688"/>
            </a:lvl1pPr>
          </a:lstStyle>
          <a:p>
            <a:pPr/>
            <a:r>
              <a:t>Performance on Long Sentences</a:t>
            </a:r>
          </a:p>
        </p:txBody>
      </p:sp>
      <p:pic>
        <p:nvPicPr>
          <p:cNvPr id="165" name="Google Shape;140;p26" descr="Google Shape;140;p26"/>
          <p:cNvPicPr>
            <a:picLocks noChangeAspect="1"/>
          </p:cNvPicPr>
          <p:nvPr/>
        </p:nvPicPr>
        <p:blipFill>
          <a:blip r:embed="rId3">
            <a:extLst/>
          </a:blip>
          <a:stretch>
            <a:fillRect/>
          </a:stretch>
        </p:blipFill>
        <p:spPr>
          <a:xfrm>
            <a:off x="1537948" y="1152475"/>
            <a:ext cx="6068100" cy="3627476"/>
          </a:xfrm>
          <a:prstGeom prst="rect">
            <a:avLst/>
          </a:prstGeom>
          <a:ln w="12700">
            <a:miter lim="400000"/>
          </a:ln>
        </p:spPr>
      </p:pic>
      <p:sp>
        <p:nvSpPr>
          <p:cNvPr id="166" name="Google Shape;141;p26"/>
          <p:cNvSpPr txBox="1"/>
          <p:nvPr/>
        </p:nvSpPr>
        <p:spPr>
          <a:xfrm>
            <a:off x="3170099" y="4703624"/>
            <a:ext cx="2803801" cy="25655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Fig.3, Sequence to Sequence Learning with Neural Networks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Google Shape;146;p27"/>
          <p:cNvSpPr txBox="1"/>
          <p:nvPr>
            <p:ph type="title"/>
          </p:nvPr>
        </p:nvSpPr>
        <p:spPr>
          <a:xfrm>
            <a:off x="311699" y="445025"/>
            <a:ext cx="8520602" cy="572701"/>
          </a:xfrm>
          <a:prstGeom prst="rect">
            <a:avLst/>
          </a:prstGeom>
        </p:spPr>
        <p:txBody>
          <a:bodyPr/>
          <a:lstStyle>
            <a:lvl1pPr defTabSz="877823">
              <a:defRPr sz="2688"/>
            </a:lvl1pPr>
          </a:lstStyle>
          <a:p>
            <a:pPr/>
            <a:r>
              <a:t>Analysis</a:t>
            </a:r>
          </a:p>
        </p:txBody>
      </p:sp>
      <p:pic>
        <p:nvPicPr>
          <p:cNvPr id="171" name="Google Shape;147;p27" descr="Google Shape;147;p27"/>
          <p:cNvPicPr>
            <a:picLocks noChangeAspect="1"/>
          </p:cNvPicPr>
          <p:nvPr/>
        </p:nvPicPr>
        <p:blipFill>
          <a:blip r:embed="rId3">
            <a:extLst/>
          </a:blip>
          <a:stretch>
            <a:fillRect/>
          </a:stretch>
        </p:blipFill>
        <p:spPr>
          <a:xfrm>
            <a:off x="695850" y="1152475"/>
            <a:ext cx="7752299" cy="3540301"/>
          </a:xfrm>
          <a:prstGeom prst="rect">
            <a:avLst/>
          </a:prstGeom>
          <a:ln w="12700">
            <a:miter lim="400000"/>
          </a:ln>
        </p:spPr>
      </p:pic>
      <p:sp>
        <p:nvSpPr>
          <p:cNvPr id="172" name="Google Shape;148;p27"/>
          <p:cNvSpPr txBox="1"/>
          <p:nvPr/>
        </p:nvSpPr>
        <p:spPr>
          <a:xfrm>
            <a:off x="3170099" y="4703624"/>
            <a:ext cx="2803801" cy="25655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Fig.2, Sequence to Sequence Learning with Neural Networks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Google Shape;153;p28"/>
          <p:cNvSpPr txBox="1"/>
          <p:nvPr>
            <p:ph type="title"/>
          </p:nvPr>
        </p:nvSpPr>
        <p:spPr>
          <a:xfrm>
            <a:off x="311699" y="445025"/>
            <a:ext cx="8520602" cy="572701"/>
          </a:xfrm>
          <a:prstGeom prst="rect">
            <a:avLst/>
          </a:prstGeom>
        </p:spPr>
        <p:txBody>
          <a:bodyPr/>
          <a:lstStyle>
            <a:lvl1pPr defTabSz="877823">
              <a:defRPr sz="2688"/>
            </a:lvl1pPr>
          </a:lstStyle>
          <a:p>
            <a:pPr/>
            <a:r>
              <a:t>Paper 1 Discussion</a:t>
            </a:r>
          </a:p>
        </p:txBody>
      </p:sp>
      <p:sp>
        <p:nvSpPr>
          <p:cNvPr id="177" name="Google Shape;154;p28"/>
          <p:cNvSpPr txBox="1"/>
          <p:nvPr>
            <p:ph type="body" idx="1"/>
          </p:nvPr>
        </p:nvSpPr>
        <p:spPr>
          <a:xfrm>
            <a:off x="311699" y="1152475"/>
            <a:ext cx="8520602" cy="3416400"/>
          </a:xfrm>
          <a:prstGeom prst="rect">
            <a:avLst/>
          </a:prstGeom>
        </p:spPr>
        <p:txBody>
          <a:bodyPr/>
          <a:lstStyle/>
          <a:p>
            <a:pPr>
              <a:buFontTx/>
              <a:buAutoNum type="arabicPeriod" startAt="1"/>
            </a:pPr>
            <a:r>
              <a:t>Why do you think the source sentences were fed in reverse?</a:t>
            </a:r>
          </a:p>
          <a:p>
            <a:pPr>
              <a:buFontTx/>
              <a:buAutoNum type="arabicPeriod" startAt="1"/>
            </a:pPr>
            <a:r>
              <a:t>Can you think of any other domains where a seq2seq model might be applicable?</a:t>
            </a:r>
          </a:p>
          <a:p>
            <a:pPr>
              <a:buFontTx/>
              <a:buAutoNum type="arabicPeriod" startAt="1"/>
            </a:pPr>
            <a:r>
              <a:t>Can you think of any improvements that might be made to this model?</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Google Shape;159;p29"/>
          <p:cNvSpPr txBox="1"/>
          <p:nvPr>
            <p:ph type="title"/>
          </p:nvPr>
        </p:nvSpPr>
        <p:spPr>
          <a:xfrm>
            <a:off x="311699" y="445025"/>
            <a:ext cx="8520602" cy="572701"/>
          </a:xfrm>
          <a:prstGeom prst="rect">
            <a:avLst/>
          </a:prstGeom>
        </p:spPr>
        <p:txBody>
          <a:bodyPr/>
          <a:lstStyle>
            <a:lvl1pPr>
              <a:defRPr sz="2000"/>
            </a:lvl1pPr>
          </a:lstStyle>
          <a:p>
            <a:pPr/>
            <a:r>
              <a:t>Paper 2: Unsupervised Pretraining for Sequence to Sequence Learning</a:t>
            </a:r>
          </a:p>
        </p:txBody>
      </p:sp>
      <p:sp>
        <p:nvSpPr>
          <p:cNvPr id="180" name="Google Shape;160;p29"/>
          <p:cNvSpPr txBox="1"/>
          <p:nvPr>
            <p:ph type="body" idx="1"/>
          </p:nvPr>
        </p:nvSpPr>
        <p:spPr>
          <a:xfrm>
            <a:off x="311699" y="1152475"/>
            <a:ext cx="8520602" cy="3416400"/>
          </a:xfrm>
          <a:prstGeom prst="rect">
            <a:avLst/>
          </a:prstGeom>
        </p:spPr>
        <p:txBody>
          <a:bodyPr/>
          <a:lstStyle/>
          <a:p>
            <a:pPr/>
            <a:r>
              <a:t>Prajit Ramachandran, Peter J. Liu, Quoc V. Le, EMNLP 2017</a:t>
            </a:r>
          </a:p>
          <a:p>
            <a:pPr/>
            <a:r>
              <a:t>Goal: initialize the weights of the encoder and decoder of a seq2seq model with the pretrained weights of two language models in order to fine-tune the model on labeled data</a:t>
            </a:r>
          </a:p>
          <a:p>
            <a:pPr lvl="1" marL="914400" indent="-317500">
              <a:buSzPts val="1400"/>
              <a:defRPr sz="1400"/>
            </a:pPr>
            <a:r>
              <a:t>Apply this method to benchmarks in machine translation and abstractive summarization</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Google Shape;165;p30"/>
          <p:cNvSpPr txBox="1"/>
          <p:nvPr>
            <p:ph type="title"/>
          </p:nvPr>
        </p:nvSpPr>
        <p:spPr>
          <a:xfrm>
            <a:off x="311699" y="445025"/>
            <a:ext cx="8520602" cy="572701"/>
          </a:xfrm>
          <a:prstGeom prst="rect">
            <a:avLst/>
          </a:prstGeom>
        </p:spPr>
        <p:txBody>
          <a:bodyPr/>
          <a:lstStyle>
            <a:lvl1pPr defTabSz="877823">
              <a:defRPr sz="2688"/>
            </a:lvl1pPr>
          </a:lstStyle>
          <a:p>
            <a:pPr/>
            <a:r>
              <a:t>Unsupervised Pretraining &amp; Supervised Finetuning</a:t>
            </a:r>
          </a:p>
        </p:txBody>
      </p:sp>
      <p:sp>
        <p:nvSpPr>
          <p:cNvPr id="183" name="Google Shape;166;p30"/>
          <p:cNvSpPr txBox="1"/>
          <p:nvPr>
            <p:ph type="body" idx="1"/>
          </p:nvPr>
        </p:nvSpPr>
        <p:spPr>
          <a:xfrm>
            <a:off x="311699" y="1152475"/>
            <a:ext cx="8520602" cy="3416400"/>
          </a:xfrm>
          <a:prstGeom prst="rect">
            <a:avLst/>
          </a:prstGeom>
        </p:spPr>
        <p:txBody>
          <a:bodyPr/>
          <a:lstStyle/>
          <a:p>
            <a:pPr/>
            <a:r>
              <a:t>Motivation: seq2seq models (and deep networks in general) can easily overfit when the amount of supervised training data is small</a:t>
            </a:r>
          </a:p>
          <a:p>
            <a:pPr/>
            <a:r>
              <a:t>Solution: use unsupervised pretraining to improve seq2seq models</a:t>
            </a:r>
          </a:p>
          <a:p>
            <a:pPr lvl="1" marL="914400" indent="-317500">
              <a:buSzPts val="1400"/>
              <a:defRPr sz="1400"/>
            </a:pPr>
            <a:r>
              <a:t>Use pretrained weights from language models to initialize model and finetune on the new domain with labeled data</a:t>
            </a:r>
          </a:p>
          <a:p>
            <a:pPr/>
            <a:r>
              <a:t>Unsupervised pretraining with language models &amp; supervised finetuning are also the main motivation for other recent language understanding models: </a:t>
            </a:r>
            <a:r>
              <a:rPr u="sng">
                <a:solidFill>
                  <a:schemeClr val="accent5"/>
                </a:solidFill>
                <a:uFill>
                  <a:solidFill>
                    <a:schemeClr val="accent5"/>
                  </a:solidFill>
                </a:uFill>
                <a:hlinkClick r:id="rId2" invalidUrl="" action="" tgtFrame="" tooltip="" history="1" highlightClick="0" endSnd="0"/>
              </a:rPr>
              <a:t>ULMFiT</a:t>
            </a:r>
            <a:r>
              <a:t>, </a:t>
            </a:r>
            <a:r>
              <a:rPr u="sng">
                <a:solidFill>
                  <a:schemeClr val="accent5"/>
                </a:solidFill>
                <a:uFill>
                  <a:solidFill>
                    <a:schemeClr val="accent5"/>
                  </a:solidFill>
                </a:uFill>
                <a:hlinkClick r:id="rId3" invalidUrl="" action="" tgtFrame="" tooltip="" history="1" highlightClick="0" endSnd="0"/>
              </a:rPr>
              <a:t>ELMo</a:t>
            </a:r>
            <a:r>
              <a:t>, </a:t>
            </a:r>
            <a:r>
              <a:rPr u="sng">
                <a:solidFill>
                  <a:schemeClr val="accent5"/>
                </a:solidFill>
                <a:uFill>
                  <a:solidFill>
                    <a:schemeClr val="accent5"/>
                  </a:solidFill>
                </a:uFill>
                <a:hlinkClick r:id="rId4" invalidUrl="" action="" tgtFrame="" tooltip="" history="1" highlightClick="0" endSnd="0"/>
              </a:rPr>
              <a:t>OpenAI Transformer</a:t>
            </a:r>
            <a:r>
              <a:t>, and </a:t>
            </a:r>
            <a:r>
              <a:rPr u="sng">
                <a:solidFill>
                  <a:schemeClr val="accent5"/>
                </a:solidFill>
                <a:uFill>
                  <a:solidFill>
                    <a:schemeClr val="accent5"/>
                  </a:solidFill>
                </a:uFill>
                <a:hlinkClick r:id="rId5" invalidUrl="" action="" tgtFrame="" tooltip="" history="1" highlightClick="0" endSnd="0"/>
              </a:rPr>
              <a:t>BERT</a:t>
            </a:r>
          </a:p>
          <a:p>
            <a:pPr>
              <a:defRPr u="sng">
                <a:solidFill>
                  <a:schemeClr val="accent5"/>
                </a:solidFill>
              </a:defRPr>
            </a:pPr>
            <a:r>
              <a:rPr>
                <a:uFill>
                  <a:solidFill>
                    <a:schemeClr val="accent5"/>
                  </a:solidFill>
                </a:uFill>
                <a:hlinkClick r:id="rId6" invalidUrl="" action="" tgtFrame="" tooltip="" history="1" highlightClick="0" endSnd="0"/>
              </a:rPr>
              <a:t>NLP’s ImageNet Moment</a:t>
            </a:r>
            <a:r>
              <a:rPr u="none">
                <a:solidFill>
                  <a:schemeClr val="accent2">
                    <a:lumOff val="21764"/>
                  </a:schemeClr>
                </a:solidFill>
              </a:rPr>
              <a:t> (Ruder)</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Google Shape;171;p31"/>
          <p:cNvSpPr txBox="1"/>
          <p:nvPr>
            <p:ph type="title"/>
          </p:nvPr>
        </p:nvSpPr>
        <p:spPr>
          <a:xfrm>
            <a:off x="311699" y="445025"/>
            <a:ext cx="8520602" cy="572701"/>
          </a:xfrm>
          <a:prstGeom prst="rect">
            <a:avLst/>
          </a:prstGeom>
        </p:spPr>
        <p:txBody>
          <a:bodyPr/>
          <a:lstStyle>
            <a:lvl1pPr defTabSz="877823">
              <a:defRPr sz="2688"/>
            </a:lvl1pPr>
          </a:lstStyle>
          <a:p>
            <a:pPr/>
            <a:r>
              <a:t>Basic Procedure</a:t>
            </a:r>
          </a:p>
        </p:txBody>
      </p:sp>
      <p:sp>
        <p:nvSpPr>
          <p:cNvPr id="186" name="Google Shape;172;p31"/>
          <p:cNvSpPr txBox="1"/>
          <p:nvPr>
            <p:ph type="body" idx="1"/>
          </p:nvPr>
        </p:nvSpPr>
        <p:spPr>
          <a:xfrm>
            <a:off x="311699" y="1152475"/>
            <a:ext cx="8520602" cy="3416400"/>
          </a:xfrm>
          <a:prstGeom prst="rect">
            <a:avLst/>
          </a:prstGeom>
        </p:spPr>
        <p:txBody>
          <a:bodyPr/>
          <a:lstStyle/>
          <a:p>
            <a:pPr/>
            <a:r>
              <a:t>Pretrain both seq2seq encoder and decoder networks with language models</a:t>
            </a:r>
          </a:p>
          <a:p>
            <a:pPr lvl="1" marL="914400" indent="-317500">
              <a:buSzPts val="1400"/>
              <a:buFontTx/>
              <a:buAutoNum type="arabicPeriod" startAt="1"/>
              <a:defRPr sz="1400"/>
            </a:pPr>
            <a:r>
              <a:t>Collect two monolingual datasets - one for source language, one for target language</a:t>
            </a:r>
          </a:p>
          <a:p>
            <a:pPr lvl="2" marL="1371600" indent="-317500">
              <a:buSzPts val="1400"/>
              <a:defRPr sz="1400"/>
            </a:pPr>
            <a:r>
              <a:t>Here, News Crawl English and German corpora, both &gt;1B tokens</a:t>
            </a:r>
          </a:p>
          <a:p>
            <a:pPr lvl="1" marL="914400" indent="-317500">
              <a:buSzPts val="1400"/>
              <a:buFontTx/>
              <a:buAutoNum type="arabicPeriod" startAt="1"/>
              <a:defRPr sz="1400"/>
            </a:pPr>
            <a:r>
              <a:t>Train a language model on each dataset independently</a:t>
            </a:r>
          </a:p>
          <a:p>
            <a:pPr/>
            <a:r>
              <a:t>Initialize seq2seq model with LM weights</a:t>
            </a:r>
          </a:p>
          <a:p>
            <a:pPr lvl="1" marL="914400" indent="-317500">
              <a:buSzPts val="1400"/>
              <a:buFontTx/>
              <a:buAutoNum type="arabicPeriod" startAt="1"/>
              <a:defRPr sz="1400"/>
            </a:pPr>
            <a:r>
              <a:t>Construct multilayer seq2seq model</a:t>
            </a:r>
          </a:p>
          <a:p>
            <a:pPr lvl="1" marL="914400" indent="-317500">
              <a:buSzPts val="1400"/>
              <a:buFontTx/>
              <a:buAutoNum type="arabicPeriod" startAt="1"/>
              <a:defRPr sz="1400"/>
            </a:pPr>
            <a:r>
              <a:t>Embedding &amp; first LSTM layers of encoder and decoder are initialized with pretrained weights</a:t>
            </a:r>
          </a:p>
          <a:p>
            <a:pPr lvl="1" marL="914400" indent="-317500">
              <a:buSzPts val="1400"/>
              <a:buFontTx/>
              <a:buAutoNum type="arabicPeriod" startAt="1"/>
              <a:defRPr sz="1400"/>
            </a:pPr>
            <a:r>
              <a:t>Softmax of decoder is initialized with the softmax of the pretrained target side LM</a:t>
            </a:r>
          </a:p>
          <a:p>
            <a:pPr/>
            <a:r>
              <a:t>Finetune on labeled data</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Google Shape;60;p14"/>
          <p:cNvSpPr txBox="1"/>
          <p:nvPr>
            <p:ph type="title"/>
          </p:nvPr>
        </p:nvSpPr>
        <p:spPr>
          <a:xfrm>
            <a:off x="311699" y="445025"/>
            <a:ext cx="8520602" cy="572701"/>
          </a:xfrm>
          <a:prstGeom prst="rect">
            <a:avLst/>
          </a:prstGeom>
        </p:spPr>
        <p:txBody>
          <a:bodyPr/>
          <a:lstStyle>
            <a:lvl1pPr defTabSz="877823">
              <a:defRPr sz="2688"/>
            </a:lvl1pPr>
          </a:lstStyle>
          <a:p>
            <a:pPr/>
            <a:r>
              <a:t>Introduction</a:t>
            </a:r>
          </a:p>
        </p:txBody>
      </p:sp>
      <p:sp>
        <p:nvSpPr>
          <p:cNvPr id="113" name="Google Shape;61;p14"/>
          <p:cNvSpPr txBox="1"/>
          <p:nvPr>
            <p:ph type="body" idx="1"/>
          </p:nvPr>
        </p:nvSpPr>
        <p:spPr>
          <a:xfrm>
            <a:off x="311699" y="1152475"/>
            <a:ext cx="8520602" cy="3416400"/>
          </a:xfrm>
          <a:prstGeom prst="rect">
            <a:avLst/>
          </a:prstGeom>
        </p:spPr>
        <p:txBody>
          <a:bodyPr/>
          <a:lstStyle/>
          <a:p>
            <a:pPr marL="448055" indent="-336042" defTabSz="896111">
              <a:buSzPts val="1700"/>
              <a:defRPr sz="1764"/>
            </a:pPr>
            <a:r>
              <a:t>Many ML tasks expressible as </a:t>
            </a:r>
            <a:r>
              <a:rPr i="1"/>
              <a:t>sequence transduction</a:t>
            </a:r>
            <a:r>
              <a:t> tasks—the transformation of input sequences to output sequences</a:t>
            </a:r>
          </a:p>
          <a:p>
            <a:pPr lvl="1" marL="896111" indent="-311150" defTabSz="896111">
              <a:buSzPts val="1300"/>
              <a:defRPr sz="1372"/>
            </a:pPr>
            <a:r>
              <a:t>Transliteration</a:t>
            </a:r>
          </a:p>
          <a:p>
            <a:pPr lvl="1" marL="896111" indent="-311150" defTabSz="896111">
              <a:buSzPts val="1300"/>
              <a:defRPr sz="1372"/>
            </a:pPr>
            <a:r>
              <a:t>Spelling Correction</a:t>
            </a:r>
          </a:p>
          <a:p>
            <a:pPr lvl="1" marL="896111" indent="-311150" defTabSz="896111">
              <a:buSzPts val="1300"/>
              <a:defRPr sz="1372"/>
            </a:pPr>
            <a:r>
              <a:t>Inflectional Morphology</a:t>
            </a:r>
          </a:p>
          <a:p>
            <a:pPr lvl="1" marL="896111" indent="-311150" defTabSz="896111">
              <a:buSzPts val="1300"/>
              <a:defRPr sz="1372"/>
            </a:pPr>
            <a:r>
              <a:t>Machine Translation</a:t>
            </a:r>
          </a:p>
          <a:p>
            <a:pPr lvl="1" marL="896111" indent="-311150" defTabSz="896111">
              <a:buSzPts val="1300"/>
              <a:defRPr sz="1372"/>
            </a:pPr>
            <a:r>
              <a:t>Speech Recognition</a:t>
            </a:r>
          </a:p>
          <a:p>
            <a:pPr lvl="1" marL="896111" indent="-311150" defTabSz="896111">
              <a:buSzPts val="1300"/>
              <a:defRPr sz="1372"/>
            </a:pPr>
            <a:r>
              <a:t>Protein Secondary Structure Prediction</a:t>
            </a:r>
          </a:p>
          <a:p>
            <a:pPr lvl="1" marL="896111" indent="-311150" defTabSz="896111">
              <a:buSzPts val="1300"/>
              <a:defRPr sz="1372"/>
            </a:pPr>
            <a:r>
              <a:t>Text-to-Speech</a:t>
            </a:r>
          </a:p>
          <a:p>
            <a:pPr lvl="1" marL="896111" indent="-311150" defTabSz="896111">
              <a:buSzPts val="1300"/>
              <a:defRPr sz="1372"/>
            </a:pPr>
            <a:r>
              <a:t>Semantic Parsing</a:t>
            </a:r>
          </a:p>
          <a:p>
            <a:pPr lvl="1" marL="896111" indent="-311150" defTabSz="896111">
              <a:buSzPts val="1300"/>
              <a:defRPr sz="1372"/>
            </a:pPr>
            <a:r>
              <a:t>More information about sequence transduction available </a:t>
            </a:r>
            <a:r>
              <a:rPr u="sng">
                <a:solidFill>
                  <a:schemeClr val="accent5"/>
                </a:solidFill>
                <a:uFill>
                  <a:solidFill>
                    <a:schemeClr val="accent5"/>
                  </a:solidFill>
                </a:uFill>
                <a:hlinkClick r:id="rId3" invalidUrl="" action="" tgtFrame="" tooltip="" history="1" highlightClick="0" endSnd="0"/>
              </a:rPr>
              <a:t>here</a:t>
            </a:r>
          </a:p>
          <a:p>
            <a:pPr marL="448055" indent="-336042" defTabSz="896111">
              <a:buSzPts val="1700"/>
              <a:defRPr sz="1764"/>
            </a:pPr>
            <a:r>
              <a:t>Sequence-to-sequence models are a class of neural models useful for sequence transduction tasks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Google Shape;177;p32"/>
          <p:cNvSpPr txBox="1"/>
          <p:nvPr>
            <p:ph type="title"/>
          </p:nvPr>
        </p:nvSpPr>
        <p:spPr>
          <a:xfrm>
            <a:off x="311699" y="445025"/>
            <a:ext cx="8520602" cy="572701"/>
          </a:xfrm>
          <a:prstGeom prst="rect">
            <a:avLst/>
          </a:prstGeom>
        </p:spPr>
        <p:txBody>
          <a:bodyPr/>
          <a:lstStyle>
            <a:lvl1pPr defTabSz="877823">
              <a:defRPr sz="2688"/>
            </a:lvl1pPr>
          </a:lstStyle>
          <a:p>
            <a:pPr/>
            <a:r>
              <a:t>Model</a:t>
            </a:r>
          </a:p>
        </p:txBody>
      </p:sp>
      <p:pic>
        <p:nvPicPr>
          <p:cNvPr id="191" name="Google Shape;178;p32" descr="Google Shape;178;p32"/>
          <p:cNvPicPr>
            <a:picLocks noChangeAspect="1"/>
          </p:cNvPicPr>
          <p:nvPr/>
        </p:nvPicPr>
        <p:blipFill>
          <a:blip r:embed="rId3">
            <a:extLst/>
          </a:blip>
          <a:stretch>
            <a:fillRect/>
          </a:stretch>
        </p:blipFill>
        <p:spPr>
          <a:xfrm>
            <a:off x="1136578" y="1418725"/>
            <a:ext cx="6870848" cy="2883900"/>
          </a:xfrm>
          <a:prstGeom prst="rect">
            <a:avLst/>
          </a:prstGeom>
          <a:ln w="12700">
            <a:miter lim="400000"/>
          </a:ln>
        </p:spPr>
      </p:pic>
      <p:sp>
        <p:nvSpPr>
          <p:cNvPr id="192" name="Google Shape;179;p32"/>
          <p:cNvSpPr txBox="1"/>
          <p:nvPr/>
        </p:nvSpPr>
        <p:spPr>
          <a:xfrm>
            <a:off x="3170099" y="4302624"/>
            <a:ext cx="2803801" cy="25655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Fig.1, Unsupervised Pretraining for Sequence to Sequence Learning</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Google Shape;184;p33"/>
          <p:cNvSpPr txBox="1"/>
          <p:nvPr>
            <p:ph type="title"/>
          </p:nvPr>
        </p:nvSpPr>
        <p:spPr>
          <a:xfrm>
            <a:off x="311699" y="445025"/>
            <a:ext cx="8520602" cy="572701"/>
          </a:xfrm>
          <a:prstGeom prst="rect">
            <a:avLst/>
          </a:prstGeom>
        </p:spPr>
        <p:txBody>
          <a:bodyPr/>
          <a:lstStyle>
            <a:lvl1pPr defTabSz="877823">
              <a:defRPr sz="2688"/>
            </a:lvl1pPr>
          </a:lstStyle>
          <a:p>
            <a:pPr/>
            <a:r>
              <a:t>The Problem of Catastrophic Forgetting</a:t>
            </a:r>
          </a:p>
        </p:txBody>
      </p:sp>
      <p:sp>
        <p:nvSpPr>
          <p:cNvPr id="197" name="Google Shape;185;p33"/>
          <p:cNvSpPr txBox="1"/>
          <p:nvPr>
            <p:ph type="body" idx="1"/>
          </p:nvPr>
        </p:nvSpPr>
        <p:spPr>
          <a:xfrm>
            <a:off x="311699" y="1152475"/>
            <a:ext cx="8520602" cy="3416400"/>
          </a:xfrm>
          <a:prstGeom prst="rect">
            <a:avLst/>
          </a:prstGeom>
        </p:spPr>
        <p:txBody>
          <a:bodyPr/>
          <a:lstStyle/>
          <a:p>
            <a:pPr/>
            <a:r>
              <a:t>Overly aggressive finetuning will cause </a:t>
            </a:r>
            <a:r>
              <a:rPr i="1"/>
              <a:t>catastrophic forgetting</a:t>
            </a:r>
            <a:r>
              <a:t> and the network will destroy too much of the information it has learned from language modeling</a:t>
            </a:r>
          </a:p>
          <a:p>
            <a:pPr/>
            <a:r>
              <a:t>Overly cautious finetuning will cause slow convergence and overfitting</a:t>
            </a:r>
          </a:p>
          <a:p>
            <a:pPr/>
            <a:r>
              <a:t>Solution: include language modeling as an </a:t>
            </a:r>
            <a:r>
              <a:rPr i="1"/>
              <a:t>auxiliary objective</a:t>
            </a:r>
            <a:endParaRPr i="1"/>
          </a:p>
          <a:p>
            <a:pPr lvl="1" marL="914400" indent="-317500">
              <a:buSzPts val="1400"/>
              <a:defRPr sz="1400"/>
            </a:pPr>
            <a:r>
              <a:t>Weight language model loss and seq2seq loss equally for total loss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Google Shape;190;p34"/>
          <p:cNvSpPr txBox="1"/>
          <p:nvPr>
            <p:ph type="title"/>
          </p:nvPr>
        </p:nvSpPr>
        <p:spPr>
          <a:xfrm>
            <a:off x="311699" y="445025"/>
            <a:ext cx="8520602" cy="572701"/>
          </a:xfrm>
          <a:prstGeom prst="rect">
            <a:avLst/>
          </a:prstGeom>
        </p:spPr>
        <p:txBody>
          <a:bodyPr/>
          <a:lstStyle>
            <a:lvl1pPr defTabSz="877823">
              <a:defRPr sz="2688"/>
            </a:lvl1pPr>
          </a:lstStyle>
          <a:p>
            <a:pPr/>
            <a:r>
              <a:t>Other improvements: Residual Connections</a:t>
            </a:r>
          </a:p>
        </p:txBody>
      </p:sp>
      <p:sp>
        <p:nvSpPr>
          <p:cNvPr id="200" name="Google Shape;191;p34"/>
          <p:cNvSpPr txBox="1"/>
          <p:nvPr>
            <p:ph type="body" idx="1"/>
          </p:nvPr>
        </p:nvSpPr>
        <p:spPr>
          <a:xfrm>
            <a:off x="311699" y="1152475"/>
            <a:ext cx="5554202" cy="3416400"/>
          </a:xfrm>
          <a:prstGeom prst="rect">
            <a:avLst/>
          </a:prstGeom>
        </p:spPr>
        <p:txBody>
          <a:bodyPr/>
          <a:lstStyle/>
          <a:p>
            <a:pPr marL="0" indent="0">
              <a:buSzTx/>
              <a:buNone/>
            </a:pPr>
          </a:p>
          <a:p>
            <a:pPr>
              <a:spcBef>
                <a:spcPts val="1600"/>
              </a:spcBef>
            </a:pPr>
            <a:r>
              <a:t>Problem: the input vector to the decoder softmax layer is a random vector (since top layer of LSTM is randomly initialized)</a:t>
            </a:r>
          </a:p>
          <a:p>
            <a:pPr lvl="1" marL="914400" indent="-317500">
              <a:buSzPts val="1400"/>
              <a:defRPr sz="1400"/>
            </a:pPr>
            <a:r>
              <a:t>Introduces random gradients to pretrained parameters</a:t>
            </a:r>
          </a:p>
          <a:p>
            <a:pPr/>
            <a:r>
              <a:t>Solution: use a residual connection from the first LSTM layer directly to the input of the softmax</a:t>
            </a:r>
          </a:p>
        </p:txBody>
      </p:sp>
      <p:pic>
        <p:nvPicPr>
          <p:cNvPr id="201" name="Google Shape;192;p34" descr="Google Shape;192;p34"/>
          <p:cNvPicPr>
            <a:picLocks noChangeAspect="1"/>
          </p:cNvPicPr>
          <p:nvPr/>
        </p:nvPicPr>
        <p:blipFill>
          <a:blip r:embed="rId2">
            <a:extLst/>
          </a:blip>
          <a:stretch>
            <a:fillRect/>
          </a:stretch>
        </p:blipFill>
        <p:spPr>
          <a:xfrm>
            <a:off x="6761975" y="1152475"/>
            <a:ext cx="872450" cy="3416400"/>
          </a:xfrm>
          <a:prstGeom prst="rect">
            <a:avLst/>
          </a:prstGeom>
          <a:ln w="12700">
            <a:miter lim="400000"/>
          </a:ln>
        </p:spPr>
      </p:pic>
      <p:sp>
        <p:nvSpPr>
          <p:cNvPr id="202" name="Google Shape;193;p34"/>
          <p:cNvSpPr txBox="1"/>
          <p:nvPr/>
        </p:nvSpPr>
        <p:spPr>
          <a:xfrm>
            <a:off x="5796300" y="4568874"/>
            <a:ext cx="2803801" cy="25655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Fig.2a, Unsupervised Pretraining for Sequence to Sequence Learning</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Google Shape;198;p35"/>
          <p:cNvSpPr txBox="1"/>
          <p:nvPr>
            <p:ph type="title"/>
          </p:nvPr>
        </p:nvSpPr>
        <p:spPr>
          <a:xfrm>
            <a:off x="311699" y="445025"/>
            <a:ext cx="8520602" cy="572701"/>
          </a:xfrm>
          <a:prstGeom prst="rect">
            <a:avLst/>
          </a:prstGeom>
        </p:spPr>
        <p:txBody>
          <a:bodyPr/>
          <a:lstStyle>
            <a:lvl1pPr defTabSz="877823">
              <a:defRPr sz="2688"/>
            </a:lvl1pPr>
          </a:lstStyle>
          <a:p>
            <a:pPr/>
            <a:r>
              <a:t>Background: Seq2Seq w/ Attention</a:t>
            </a:r>
          </a:p>
        </p:txBody>
      </p:sp>
      <p:sp>
        <p:nvSpPr>
          <p:cNvPr id="205" name="Google Shape;199;p35"/>
          <p:cNvSpPr txBox="1"/>
          <p:nvPr>
            <p:ph type="body" idx="1"/>
          </p:nvPr>
        </p:nvSpPr>
        <p:spPr>
          <a:xfrm>
            <a:off x="311699" y="1152475"/>
            <a:ext cx="5675102" cy="3416400"/>
          </a:xfrm>
          <a:prstGeom prst="rect">
            <a:avLst/>
          </a:prstGeom>
        </p:spPr>
        <p:txBody>
          <a:bodyPr/>
          <a:lstStyle/>
          <a:p>
            <a:pPr marL="434340" indent="-325754" defTabSz="868680">
              <a:buSzPts val="1700"/>
              <a:defRPr sz="1710"/>
            </a:pPr>
            <a:r>
              <a:t>Attention mechanism: first introduced by </a:t>
            </a:r>
            <a:r>
              <a:rPr u="sng">
                <a:solidFill>
                  <a:schemeClr val="accent5"/>
                </a:solidFill>
                <a:uFill>
                  <a:solidFill>
                    <a:schemeClr val="accent5"/>
                  </a:solidFill>
                </a:uFill>
                <a:hlinkClick r:id="rId2" invalidUrl="" action="" tgtFrame="" tooltip="" history="1" highlightClick="0" endSnd="0"/>
              </a:rPr>
              <a:t>Bahdanau et al., 2015</a:t>
            </a:r>
            <a:r>
              <a:t>, refined by </a:t>
            </a:r>
            <a:r>
              <a:rPr u="sng">
                <a:solidFill>
                  <a:schemeClr val="accent5"/>
                </a:solidFill>
                <a:uFill>
                  <a:solidFill>
                    <a:schemeClr val="accent5"/>
                  </a:solidFill>
                </a:uFill>
                <a:hlinkClick r:id="rId3" invalidUrl="" action="" tgtFrame="" tooltip="" history="1" highlightClick="0" endSnd="0"/>
              </a:rPr>
              <a:t>Luong et al., 2015</a:t>
            </a:r>
          </a:p>
          <a:p>
            <a:pPr lvl="1" marL="868680" indent="-301625" defTabSz="868680">
              <a:buSzPts val="1300"/>
              <a:defRPr sz="1330"/>
            </a:pPr>
            <a:r>
              <a:t>Luong paper was the first purely neural model to achieve SOTA in NMT</a:t>
            </a:r>
          </a:p>
          <a:p>
            <a:pPr lvl="1" marL="868680" indent="-301625" defTabSz="868680">
              <a:buSzPts val="1300"/>
              <a:defRPr sz="1330"/>
            </a:pPr>
            <a:r>
              <a:t>Today, you almost never see “vanilla” seq2seq model—always seq2seq w/ attention</a:t>
            </a:r>
          </a:p>
          <a:p>
            <a:pPr marL="434340" indent="-325754" defTabSz="868680">
              <a:buSzPts val="1700"/>
              <a:defRPr sz="1710"/>
            </a:pPr>
            <a:r>
              <a:t>Key idea: establish direct shortcut between target and source by paying “attention” to relevant source content as we translate - what parts of the input are relevant to determining the next output?</a:t>
            </a:r>
          </a:p>
          <a:p>
            <a:pPr marL="434340" indent="-325754" defTabSz="868680">
              <a:buSzPts val="1700"/>
              <a:defRPr sz="1710"/>
            </a:pPr>
            <a:r>
              <a:t>Nice byproduct: easy-to-visualize alignment matrix between the source and target sentences</a:t>
            </a:r>
          </a:p>
        </p:txBody>
      </p:sp>
      <p:pic>
        <p:nvPicPr>
          <p:cNvPr id="206" name="Google Shape;200;p35" descr="Google Shape;200;p35"/>
          <p:cNvPicPr>
            <a:picLocks noChangeAspect="1"/>
          </p:cNvPicPr>
          <p:nvPr/>
        </p:nvPicPr>
        <p:blipFill>
          <a:blip r:embed="rId4">
            <a:extLst/>
          </a:blip>
          <a:stretch>
            <a:fillRect/>
          </a:stretch>
        </p:blipFill>
        <p:spPr>
          <a:xfrm>
            <a:off x="6243849" y="1418423"/>
            <a:ext cx="2729601" cy="2884501"/>
          </a:xfrm>
          <a:prstGeom prst="rect">
            <a:avLst/>
          </a:prstGeom>
          <a:ln w="12700">
            <a:miter lim="400000"/>
          </a:ln>
        </p:spPr>
      </p:pic>
      <p:sp>
        <p:nvSpPr>
          <p:cNvPr id="207" name="Google Shape;201;p35"/>
          <p:cNvSpPr txBox="1"/>
          <p:nvPr/>
        </p:nvSpPr>
        <p:spPr>
          <a:xfrm>
            <a:off x="6206749" y="4482600"/>
            <a:ext cx="2803801" cy="25655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600"/>
            </a:pPr>
            <a:r>
              <a:t>Image: </a:t>
            </a:r>
            <a:r>
              <a:rPr u="sng">
                <a:solidFill>
                  <a:schemeClr val="accent5"/>
                </a:solidFill>
                <a:uFill>
                  <a:solidFill>
                    <a:schemeClr val="accent5"/>
                  </a:solidFill>
                </a:uFill>
                <a:hlinkClick r:id="rId2" invalidUrl="" action="" tgtFrame="" tooltip="" history="1" highlightClick="0" endSnd="0"/>
              </a:rPr>
              <a:t>Bahdanau et al., 2015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Google Shape;206;p36"/>
          <p:cNvSpPr txBox="1"/>
          <p:nvPr>
            <p:ph type="title"/>
          </p:nvPr>
        </p:nvSpPr>
        <p:spPr>
          <a:xfrm>
            <a:off x="311699" y="445025"/>
            <a:ext cx="8520602" cy="572701"/>
          </a:xfrm>
          <a:prstGeom prst="rect">
            <a:avLst/>
          </a:prstGeom>
        </p:spPr>
        <p:txBody>
          <a:bodyPr/>
          <a:lstStyle>
            <a:lvl1pPr defTabSz="877823">
              <a:defRPr sz="2688"/>
            </a:lvl1pPr>
          </a:lstStyle>
          <a:p>
            <a:pPr/>
            <a:r>
              <a:t>Background: Attention Mechanism</a:t>
            </a:r>
          </a:p>
        </p:txBody>
      </p:sp>
      <p:sp>
        <p:nvSpPr>
          <p:cNvPr id="210" name="Google Shape;207;p36"/>
          <p:cNvSpPr txBox="1"/>
          <p:nvPr>
            <p:ph type="body" sz="quarter" idx="1"/>
          </p:nvPr>
        </p:nvSpPr>
        <p:spPr>
          <a:xfrm>
            <a:off x="311699" y="1152475"/>
            <a:ext cx="4260301" cy="1715999"/>
          </a:xfrm>
          <a:prstGeom prst="rect">
            <a:avLst/>
          </a:prstGeom>
        </p:spPr>
        <p:txBody>
          <a:bodyPr/>
          <a:lstStyle/>
          <a:p>
            <a:pPr indent="-330200">
              <a:buSzPts val="1600"/>
              <a:buFontTx/>
              <a:buAutoNum type="arabicPeriod" startAt="1"/>
              <a:defRPr sz="1600"/>
            </a:pPr>
            <a:r>
              <a:t>Current target hidden state compared w/ all source hidden states to derive </a:t>
            </a:r>
            <a:r>
              <a:rPr i="1"/>
              <a:t>attention weights</a:t>
            </a:r>
          </a:p>
          <a:p>
            <a:pPr indent="-330200">
              <a:buSzPts val="1600"/>
              <a:buFontTx/>
              <a:buAutoNum type="arabicPeriod" startAt="1"/>
              <a:defRPr sz="1600"/>
            </a:pPr>
            <a:r>
              <a:t>Based on attention weights, compute </a:t>
            </a:r>
            <a:r>
              <a:rPr i="1"/>
              <a:t>context vector</a:t>
            </a:r>
            <a:r>
              <a:t> as weighted average of source states</a:t>
            </a:r>
          </a:p>
        </p:txBody>
      </p:sp>
      <p:pic>
        <p:nvPicPr>
          <p:cNvPr id="211" name="Google Shape;208;p36" descr="Google Shape;208;p36"/>
          <p:cNvPicPr>
            <a:picLocks noChangeAspect="1"/>
          </p:cNvPicPr>
          <p:nvPr/>
        </p:nvPicPr>
        <p:blipFill>
          <a:blip r:embed="rId3">
            <a:extLst/>
          </a:blip>
          <a:stretch>
            <a:fillRect/>
          </a:stretch>
        </p:blipFill>
        <p:spPr>
          <a:xfrm>
            <a:off x="758550" y="3007674"/>
            <a:ext cx="7626901" cy="1716051"/>
          </a:xfrm>
          <a:prstGeom prst="rect">
            <a:avLst/>
          </a:prstGeom>
          <a:ln w="12700">
            <a:miter lim="400000"/>
          </a:ln>
        </p:spPr>
      </p:pic>
      <p:sp>
        <p:nvSpPr>
          <p:cNvPr id="212" name="Google Shape;209;p36"/>
          <p:cNvSpPr txBox="1"/>
          <p:nvPr/>
        </p:nvSpPr>
        <p:spPr>
          <a:xfrm>
            <a:off x="4572000" y="1154699"/>
            <a:ext cx="4260301" cy="17160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marL="457200" indent="-330200">
              <a:lnSpc>
                <a:spcPct val="115000"/>
              </a:lnSpc>
              <a:buClr>
                <a:schemeClr val="accent2">
                  <a:lumOff val="21764"/>
                </a:schemeClr>
              </a:buClr>
              <a:buSzPts val="1600"/>
              <a:buAutoNum type="arabicPeriod" startAt="3"/>
              <a:defRPr sz="1600">
                <a:solidFill>
                  <a:schemeClr val="accent2">
                    <a:lumOff val="21764"/>
                  </a:schemeClr>
                </a:solidFill>
              </a:defRPr>
            </a:pPr>
            <a:r>
              <a:t>Combine context vector w/ current target hidden state to yield final </a:t>
            </a:r>
            <a:r>
              <a:rPr i="1"/>
              <a:t>attention vector</a:t>
            </a:r>
          </a:p>
          <a:p>
            <a:pPr marL="457200" indent="-330200">
              <a:lnSpc>
                <a:spcPct val="115000"/>
              </a:lnSpc>
              <a:buClr>
                <a:schemeClr val="accent2">
                  <a:lumOff val="21764"/>
                </a:schemeClr>
              </a:buClr>
              <a:buSzPts val="1600"/>
              <a:buAutoNum type="arabicPeriod" startAt="3"/>
              <a:defRPr sz="1600">
                <a:solidFill>
                  <a:schemeClr val="accent2">
                    <a:lumOff val="21764"/>
                  </a:schemeClr>
                </a:solidFill>
              </a:defRPr>
            </a:pPr>
            <a:r>
              <a:t>Attention vector is fed as an input to the next time step (</a:t>
            </a:r>
            <a:r>
              <a:rPr i="1"/>
              <a:t>input feeding</a:t>
            </a:r>
            <a:r>
              <a:t>)</a:t>
            </a:r>
          </a:p>
        </p:txBody>
      </p:sp>
      <p:sp>
        <p:nvSpPr>
          <p:cNvPr id="213" name="Google Shape;210;p36"/>
          <p:cNvSpPr txBox="1"/>
          <p:nvPr/>
        </p:nvSpPr>
        <p:spPr>
          <a:xfrm>
            <a:off x="3170099" y="4723724"/>
            <a:ext cx="2803801" cy="25655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600"/>
            </a:pPr>
            <a:r>
              <a:t>Image: </a:t>
            </a:r>
            <a:r>
              <a:rPr u="sng">
                <a:solidFill>
                  <a:schemeClr val="accent5"/>
                </a:solidFill>
                <a:uFill>
                  <a:solidFill>
                    <a:schemeClr val="accent5"/>
                  </a:solidFill>
                </a:uFill>
                <a:hlinkClick r:id="rId4" invalidUrl="" action="" tgtFrame="" tooltip="" history="1" highlightClick="0" endSnd="0"/>
              </a:rPr>
              <a:t>Source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Google Shape;215;p37"/>
          <p:cNvSpPr txBox="1"/>
          <p:nvPr>
            <p:ph type="title"/>
          </p:nvPr>
        </p:nvSpPr>
        <p:spPr>
          <a:xfrm>
            <a:off x="311699" y="445025"/>
            <a:ext cx="8520602" cy="572701"/>
          </a:xfrm>
          <a:prstGeom prst="rect">
            <a:avLst/>
          </a:prstGeom>
        </p:spPr>
        <p:txBody>
          <a:bodyPr/>
          <a:lstStyle>
            <a:lvl1pPr defTabSz="877823">
              <a:defRPr sz="2688"/>
            </a:lvl1pPr>
          </a:lstStyle>
          <a:p>
            <a:pPr/>
            <a:r>
              <a:t>Background: Score Function</a:t>
            </a:r>
          </a:p>
        </p:txBody>
      </p:sp>
      <p:pic>
        <p:nvPicPr>
          <p:cNvPr id="218" name="Google Shape;216;p37" descr="Google Shape;216;p37"/>
          <p:cNvPicPr>
            <a:picLocks noChangeAspect="1"/>
          </p:cNvPicPr>
          <p:nvPr/>
        </p:nvPicPr>
        <p:blipFill>
          <a:blip r:embed="rId3">
            <a:extLst/>
          </a:blip>
          <a:stretch>
            <a:fillRect/>
          </a:stretch>
        </p:blipFill>
        <p:spPr>
          <a:xfrm>
            <a:off x="311699" y="2571750"/>
            <a:ext cx="8520602" cy="860906"/>
          </a:xfrm>
          <a:prstGeom prst="rect">
            <a:avLst/>
          </a:prstGeom>
          <a:ln w="12700">
            <a:miter lim="400000"/>
          </a:ln>
        </p:spPr>
      </p:pic>
      <p:sp>
        <p:nvSpPr>
          <p:cNvPr id="219" name="Google Shape;217;p37"/>
          <p:cNvSpPr txBox="1"/>
          <p:nvPr/>
        </p:nvSpPr>
        <p:spPr>
          <a:xfrm>
            <a:off x="3170099" y="3688550"/>
            <a:ext cx="2803801" cy="25655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600"/>
            </a:pPr>
            <a:r>
              <a:t>Image: </a:t>
            </a:r>
            <a:r>
              <a:rPr u="sng">
                <a:solidFill>
                  <a:schemeClr val="accent5"/>
                </a:solidFill>
                <a:uFill>
                  <a:solidFill>
                    <a:schemeClr val="accent5"/>
                  </a:solidFill>
                </a:uFill>
                <a:hlinkClick r:id="rId4" invalidUrl="" action="" tgtFrame="" tooltip="" history="1" highlightClick="0" endSnd="0"/>
              </a:rPr>
              <a:t>Source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Google Shape;222;p38"/>
          <p:cNvSpPr txBox="1"/>
          <p:nvPr>
            <p:ph type="title"/>
          </p:nvPr>
        </p:nvSpPr>
        <p:spPr>
          <a:xfrm>
            <a:off x="311699" y="445025"/>
            <a:ext cx="8520602" cy="572701"/>
          </a:xfrm>
          <a:prstGeom prst="rect">
            <a:avLst/>
          </a:prstGeom>
        </p:spPr>
        <p:txBody>
          <a:bodyPr/>
          <a:lstStyle>
            <a:lvl1pPr defTabSz="877823">
              <a:defRPr sz="2688"/>
            </a:lvl1pPr>
          </a:lstStyle>
          <a:p>
            <a:pPr/>
            <a:r>
              <a:t>Background: Seq2Seq w/ Attention</a:t>
            </a:r>
          </a:p>
        </p:txBody>
      </p:sp>
      <p:pic>
        <p:nvPicPr>
          <p:cNvPr id="224" name="Google Shape;223;p38" descr="Google Shape;223;p38"/>
          <p:cNvPicPr>
            <a:picLocks noChangeAspect="1"/>
          </p:cNvPicPr>
          <p:nvPr/>
        </p:nvPicPr>
        <p:blipFill>
          <a:blip r:embed="rId3">
            <a:extLst/>
          </a:blip>
          <a:stretch>
            <a:fillRect/>
          </a:stretch>
        </p:blipFill>
        <p:spPr>
          <a:xfrm>
            <a:off x="2214925" y="1112325"/>
            <a:ext cx="4714150" cy="3496675"/>
          </a:xfrm>
          <a:prstGeom prst="rect">
            <a:avLst/>
          </a:prstGeom>
          <a:ln w="12700">
            <a:miter lim="400000"/>
          </a:ln>
        </p:spPr>
      </p:pic>
      <p:sp>
        <p:nvSpPr>
          <p:cNvPr id="225" name="Google Shape;224;p38"/>
          <p:cNvSpPr txBox="1"/>
          <p:nvPr/>
        </p:nvSpPr>
        <p:spPr>
          <a:xfrm>
            <a:off x="3170099" y="4703600"/>
            <a:ext cx="2803801" cy="25655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600"/>
            </a:pPr>
            <a:r>
              <a:t>Image: </a:t>
            </a:r>
            <a:r>
              <a:rPr u="sng">
                <a:solidFill>
                  <a:schemeClr val="accent5"/>
                </a:solidFill>
                <a:uFill>
                  <a:solidFill>
                    <a:schemeClr val="accent5"/>
                  </a:solidFill>
                </a:uFill>
                <a:hlinkClick r:id="rId4" invalidUrl="" action="" tgtFrame="" tooltip="" history="1" highlightClick="0" endSnd="0"/>
              </a:rPr>
              <a:t>Luong et al., 2015</a:t>
            </a:r>
            <a:r>
              <a:t>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Google Shape;229;p39"/>
          <p:cNvSpPr txBox="1"/>
          <p:nvPr>
            <p:ph type="title"/>
          </p:nvPr>
        </p:nvSpPr>
        <p:spPr>
          <a:xfrm>
            <a:off x="311699" y="445025"/>
            <a:ext cx="8520602" cy="572701"/>
          </a:xfrm>
          <a:prstGeom prst="rect">
            <a:avLst/>
          </a:prstGeom>
        </p:spPr>
        <p:txBody>
          <a:bodyPr/>
          <a:lstStyle>
            <a:lvl1pPr defTabSz="877823">
              <a:defRPr sz="2688"/>
            </a:lvl1pPr>
          </a:lstStyle>
          <a:p>
            <a:pPr/>
            <a:r>
              <a:t>Other improvements: Multi-layer Attention</a:t>
            </a:r>
          </a:p>
        </p:txBody>
      </p:sp>
      <p:sp>
        <p:nvSpPr>
          <p:cNvPr id="230" name="Google Shape;230;p39"/>
          <p:cNvSpPr txBox="1"/>
          <p:nvPr>
            <p:ph type="body" idx="1"/>
          </p:nvPr>
        </p:nvSpPr>
        <p:spPr>
          <a:xfrm>
            <a:off x="311699" y="1152475"/>
            <a:ext cx="6020101" cy="3416400"/>
          </a:xfrm>
          <a:prstGeom prst="rect">
            <a:avLst/>
          </a:prstGeom>
        </p:spPr>
        <p:txBody>
          <a:bodyPr/>
          <a:lstStyle/>
          <a:p>
            <a:pPr/>
            <a:r>
              <a:t>Idea: use an attention mechanism where model attends over both top (translation) and first (pretrained) layer</a:t>
            </a:r>
          </a:p>
          <a:p>
            <a:pPr/>
            <a:r>
              <a:t>Given a query vector </a:t>
            </a:r>
            <a:r>
              <a:rPr i="1"/>
              <a:t>q</a:t>
            </a:r>
            <a:r>
              <a:rPr baseline="-25000" i="1"/>
              <a:t>t</a:t>
            </a:r>
            <a:r>
              <a:rPr i="1"/>
              <a:t> </a:t>
            </a:r>
            <a:r>
              <a:t>from the decoder, encoder states from the first layer </a:t>
            </a:r>
            <a:r>
              <a:rPr i="1"/>
              <a:t>h</a:t>
            </a:r>
            <a:r>
              <a:rPr baseline="-25000" i="1"/>
              <a:t>1</a:t>
            </a:r>
            <a:r>
              <a:rPr baseline="30000" i="1"/>
              <a:t>1</a:t>
            </a:r>
            <a:r>
              <a:rPr i="1"/>
              <a:t>,...,h</a:t>
            </a:r>
            <a:r>
              <a:rPr baseline="-25000" i="1"/>
              <a:t>T</a:t>
            </a:r>
            <a:r>
              <a:rPr baseline="30000" i="1"/>
              <a:t>1</a:t>
            </a:r>
            <a:r>
              <a:t>, and encoder states from the last layer </a:t>
            </a:r>
            <a:r>
              <a:rPr i="1"/>
              <a:t>h</a:t>
            </a:r>
            <a:r>
              <a:rPr baseline="-25000" i="1"/>
              <a:t>1</a:t>
            </a:r>
            <a:r>
              <a:rPr baseline="30000" i="1"/>
              <a:t>L</a:t>
            </a:r>
            <a:r>
              <a:rPr i="1"/>
              <a:t>,...,h</a:t>
            </a:r>
            <a:r>
              <a:rPr baseline="-25000" i="1"/>
              <a:t>T</a:t>
            </a:r>
            <a:r>
              <a:rPr baseline="30000" i="1"/>
              <a:t>L</a:t>
            </a:r>
            <a:r>
              <a:t>, compute attention context vector </a:t>
            </a:r>
            <a:r>
              <a:rPr i="1"/>
              <a:t>c</a:t>
            </a:r>
            <a:r>
              <a:rPr baseline="-25000" i="1"/>
              <a:t>t</a:t>
            </a:r>
            <a:r>
              <a:t>:</a:t>
            </a:r>
          </a:p>
        </p:txBody>
      </p:sp>
      <p:pic>
        <p:nvPicPr>
          <p:cNvPr id="231" name="Google Shape;231;p39" descr="Google Shape;231;p39"/>
          <p:cNvPicPr>
            <a:picLocks noChangeAspect="1"/>
          </p:cNvPicPr>
          <p:nvPr/>
        </p:nvPicPr>
        <p:blipFill>
          <a:blip r:embed="rId2">
            <a:extLst/>
          </a:blip>
          <a:stretch>
            <a:fillRect/>
          </a:stretch>
        </p:blipFill>
        <p:spPr>
          <a:xfrm>
            <a:off x="1501000" y="3639175"/>
            <a:ext cx="3209026" cy="1292001"/>
          </a:xfrm>
          <a:prstGeom prst="rect">
            <a:avLst/>
          </a:prstGeom>
          <a:ln w="12700">
            <a:miter lim="400000"/>
          </a:ln>
        </p:spPr>
      </p:pic>
      <p:pic>
        <p:nvPicPr>
          <p:cNvPr id="232" name="Google Shape;232;p39" descr="Google Shape;232;p39"/>
          <p:cNvPicPr>
            <a:picLocks noChangeAspect="1"/>
          </p:cNvPicPr>
          <p:nvPr/>
        </p:nvPicPr>
        <p:blipFill>
          <a:blip r:embed="rId3">
            <a:extLst/>
          </a:blip>
          <a:stretch>
            <a:fillRect/>
          </a:stretch>
        </p:blipFill>
        <p:spPr>
          <a:xfrm>
            <a:off x="6435299" y="1869000"/>
            <a:ext cx="2094451" cy="1983350"/>
          </a:xfrm>
          <a:prstGeom prst="rect">
            <a:avLst/>
          </a:prstGeom>
          <a:ln w="12700">
            <a:miter lim="400000"/>
          </a:ln>
        </p:spPr>
      </p:pic>
      <p:sp>
        <p:nvSpPr>
          <p:cNvPr id="233" name="Google Shape;233;p39"/>
          <p:cNvSpPr txBox="1"/>
          <p:nvPr/>
        </p:nvSpPr>
        <p:spPr>
          <a:xfrm>
            <a:off x="6080624" y="4158424"/>
            <a:ext cx="2803801" cy="25655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Fig.2b, Unsupervised Pretraining for Sequence to Sequence Learning</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Google Shape;238;p40"/>
          <p:cNvSpPr txBox="1"/>
          <p:nvPr>
            <p:ph type="title"/>
          </p:nvPr>
        </p:nvSpPr>
        <p:spPr>
          <a:xfrm>
            <a:off x="311699" y="445025"/>
            <a:ext cx="8520602" cy="572701"/>
          </a:xfrm>
          <a:prstGeom prst="rect">
            <a:avLst/>
          </a:prstGeom>
        </p:spPr>
        <p:txBody>
          <a:bodyPr/>
          <a:lstStyle>
            <a:lvl1pPr defTabSz="877823">
              <a:defRPr sz="2688"/>
            </a:lvl1pPr>
          </a:lstStyle>
          <a:p>
            <a:pPr/>
            <a:r>
              <a:t>Results</a:t>
            </a:r>
          </a:p>
        </p:txBody>
      </p:sp>
      <p:pic>
        <p:nvPicPr>
          <p:cNvPr id="236" name="Google Shape;239;p40" descr="Google Shape;239;p40"/>
          <p:cNvPicPr>
            <a:picLocks noChangeAspect="1"/>
          </p:cNvPicPr>
          <p:nvPr/>
        </p:nvPicPr>
        <p:blipFill>
          <a:blip r:embed="rId3">
            <a:extLst/>
          </a:blip>
          <a:stretch>
            <a:fillRect/>
          </a:stretch>
        </p:blipFill>
        <p:spPr>
          <a:xfrm>
            <a:off x="311699" y="1521388"/>
            <a:ext cx="8520602" cy="2678573"/>
          </a:xfrm>
          <a:prstGeom prst="rect">
            <a:avLst/>
          </a:prstGeom>
          <a:ln w="12700">
            <a:miter lim="400000"/>
          </a:ln>
        </p:spPr>
      </p:pic>
      <p:sp>
        <p:nvSpPr>
          <p:cNvPr id="237" name="Google Shape;240;p40"/>
          <p:cNvSpPr txBox="1"/>
          <p:nvPr/>
        </p:nvSpPr>
        <p:spPr>
          <a:xfrm>
            <a:off x="3077399" y="4430850"/>
            <a:ext cx="2989202" cy="25655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Table 1, Unsupervised Pretraining for Sequence to Sequence Learning</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Google Shape;245;p41"/>
          <p:cNvSpPr txBox="1"/>
          <p:nvPr>
            <p:ph type="title"/>
          </p:nvPr>
        </p:nvSpPr>
        <p:spPr>
          <a:xfrm>
            <a:off x="311699" y="445025"/>
            <a:ext cx="8520602" cy="572701"/>
          </a:xfrm>
          <a:prstGeom prst="rect">
            <a:avLst/>
          </a:prstGeom>
        </p:spPr>
        <p:txBody>
          <a:bodyPr/>
          <a:lstStyle>
            <a:lvl1pPr defTabSz="877823">
              <a:defRPr sz="2688"/>
            </a:lvl1pPr>
          </a:lstStyle>
          <a:p>
            <a:pPr/>
            <a:r>
              <a:t>Ablation</a:t>
            </a:r>
          </a:p>
        </p:txBody>
      </p:sp>
      <p:pic>
        <p:nvPicPr>
          <p:cNvPr id="242" name="Google Shape;246;p41" descr="Google Shape;246;p41"/>
          <p:cNvPicPr>
            <a:picLocks noChangeAspect="1"/>
          </p:cNvPicPr>
          <p:nvPr/>
        </p:nvPicPr>
        <p:blipFill>
          <a:blip r:embed="rId3">
            <a:extLst/>
          </a:blip>
          <a:stretch>
            <a:fillRect/>
          </a:stretch>
        </p:blipFill>
        <p:spPr>
          <a:xfrm>
            <a:off x="1924750" y="1194174"/>
            <a:ext cx="5294503" cy="3333001"/>
          </a:xfrm>
          <a:prstGeom prst="rect">
            <a:avLst/>
          </a:prstGeom>
          <a:ln w="12700">
            <a:miter lim="400000"/>
          </a:ln>
        </p:spPr>
      </p:pic>
      <p:sp>
        <p:nvSpPr>
          <p:cNvPr id="243" name="Google Shape;247;p41"/>
          <p:cNvSpPr txBox="1"/>
          <p:nvPr/>
        </p:nvSpPr>
        <p:spPr>
          <a:xfrm>
            <a:off x="3170099" y="4568874"/>
            <a:ext cx="2803801" cy="25655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Fig.3, Unsupervised Pretraining for Sequence to Sequence Learning</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Google Shape;66;p15"/>
          <p:cNvSpPr txBox="1"/>
          <p:nvPr>
            <p:ph type="title"/>
          </p:nvPr>
        </p:nvSpPr>
        <p:spPr>
          <a:xfrm>
            <a:off x="311699" y="445025"/>
            <a:ext cx="8520602" cy="572701"/>
          </a:xfrm>
          <a:prstGeom prst="rect">
            <a:avLst/>
          </a:prstGeom>
        </p:spPr>
        <p:txBody>
          <a:bodyPr/>
          <a:lstStyle>
            <a:lvl1pPr defTabSz="877823">
              <a:defRPr sz="2688"/>
            </a:lvl1pPr>
          </a:lstStyle>
          <a:p>
            <a:pPr/>
            <a:r>
              <a:t>Encoder-Decoder Architectures</a:t>
            </a:r>
          </a:p>
        </p:txBody>
      </p:sp>
      <p:sp>
        <p:nvSpPr>
          <p:cNvPr id="118" name="Google Shape;67;p15"/>
          <p:cNvSpPr txBox="1"/>
          <p:nvPr>
            <p:ph type="body" idx="1"/>
          </p:nvPr>
        </p:nvSpPr>
        <p:spPr>
          <a:xfrm>
            <a:off x="311699" y="1152475"/>
            <a:ext cx="8520602" cy="3416400"/>
          </a:xfrm>
          <a:prstGeom prst="rect">
            <a:avLst/>
          </a:prstGeom>
        </p:spPr>
        <p:txBody>
          <a:bodyPr/>
          <a:lstStyle/>
          <a:p>
            <a:pPr/>
            <a:r>
              <a:t>Encoder-decoder structure - used by most competitive neural sequence transduction models</a:t>
            </a:r>
          </a:p>
          <a:p>
            <a:pPr/>
            <a:r>
              <a:t>Encoder maps an input sequence of symbol representations                      to a sequence of continuous representations                            </a:t>
            </a:r>
          </a:p>
          <a:p>
            <a:pPr/>
            <a:r>
              <a:t>Given </a:t>
            </a:r>
            <a:r>
              <a:rPr b="1"/>
              <a:t>z</a:t>
            </a:r>
            <a:r>
              <a:t>, the decoder then generates an output sequence                      of symbols one element at a time</a:t>
            </a:r>
          </a:p>
          <a:p>
            <a:pPr/>
            <a:r>
              <a:t>Auto-regressive at each step</a:t>
            </a:r>
          </a:p>
        </p:txBody>
      </p:sp>
      <p:pic>
        <p:nvPicPr>
          <p:cNvPr id="119" name="Google Shape;68;p15" descr="Google Shape;68;p15"/>
          <p:cNvPicPr>
            <a:picLocks noChangeAspect="1"/>
          </p:cNvPicPr>
          <p:nvPr/>
        </p:nvPicPr>
        <p:blipFill>
          <a:blip r:embed="rId3">
            <a:extLst/>
          </a:blip>
          <a:stretch>
            <a:fillRect/>
          </a:stretch>
        </p:blipFill>
        <p:spPr>
          <a:xfrm>
            <a:off x="7053525" y="1852524"/>
            <a:ext cx="1227826" cy="279751"/>
          </a:xfrm>
          <a:prstGeom prst="rect">
            <a:avLst/>
          </a:prstGeom>
          <a:ln w="12700">
            <a:miter lim="400000"/>
          </a:ln>
        </p:spPr>
      </p:pic>
      <p:pic>
        <p:nvPicPr>
          <p:cNvPr id="120" name="Google Shape;69;p15" descr="Google Shape;69;p15"/>
          <p:cNvPicPr>
            <a:picLocks noChangeAspect="1"/>
          </p:cNvPicPr>
          <p:nvPr/>
        </p:nvPicPr>
        <p:blipFill>
          <a:blip r:embed="rId4">
            <a:extLst/>
          </a:blip>
          <a:stretch>
            <a:fillRect/>
          </a:stretch>
        </p:blipFill>
        <p:spPr>
          <a:xfrm>
            <a:off x="4983200" y="2136200"/>
            <a:ext cx="1709576" cy="279751"/>
          </a:xfrm>
          <a:prstGeom prst="rect">
            <a:avLst/>
          </a:prstGeom>
          <a:ln w="12700">
            <a:miter lim="400000"/>
          </a:ln>
        </p:spPr>
      </p:pic>
      <p:pic>
        <p:nvPicPr>
          <p:cNvPr id="121" name="Google Shape;70;p15" descr="Google Shape;70;p15"/>
          <p:cNvPicPr>
            <a:picLocks noChangeAspect="1"/>
          </p:cNvPicPr>
          <p:nvPr/>
        </p:nvPicPr>
        <p:blipFill>
          <a:blip r:embed="rId5">
            <a:extLst/>
          </a:blip>
          <a:stretch>
            <a:fillRect/>
          </a:stretch>
        </p:blipFill>
        <p:spPr>
          <a:xfrm>
            <a:off x="6692775" y="2495550"/>
            <a:ext cx="1243334" cy="279751"/>
          </a:xfrm>
          <a:prstGeom prst="rect">
            <a:avLst/>
          </a:prstGeom>
          <a:ln w="12700">
            <a:miter lim="400000"/>
          </a:ln>
        </p:spPr>
      </p:pic>
      <p:pic>
        <p:nvPicPr>
          <p:cNvPr id="122" name="Google Shape;71;p15" descr="Google Shape;71;p15"/>
          <p:cNvPicPr>
            <a:picLocks noChangeAspect="1"/>
          </p:cNvPicPr>
          <p:nvPr/>
        </p:nvPicPr>
        <p:blipFill>
          <a:blip r:embed="rId6">
            <a:extLst/>
          </a:blip>
          <a:stretch>
            <a:fillRect/>
          </a:stretch>
        </p:blipFill>
        <p:spPr>
          <a:xfrm>
            <a:off x="5146649" y="2967075"/>
            <a:ext cx="3363502" cy="2108851"/>
          </a:xfrm>
          <a:prstGeom prst="rect">
            <a:avLst/>
          </a:prstGeom>
          <a:ln w="12700">
            <a:miter lim="400000"/>
          </a:ln>
        </p:spPr>
      </p:pic>
      <p:sp>
        <p:nvSpPr>
          <p:cNvPr id="123" name="https://jalammar.github.io/illustrated-transformer/"/>
          <p:cNvSpPr txBox="1"/>
          <p:nvPr/>
        </p:nvSpPr>
        <p:spPr>
          <a:xfrm>
            <a:off x="4606515" y="4924158"/>
            <a:ext cx="3817170"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https://jalammar.github.io/illustrated-transformer/</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Google Shape;252;p42"/>
          <p:cNvSpPr txBox="1"/>
          <p:nvPr>
            <p:ph type="title"/>
          </p:nvPr>
        </p:nvSpPr>
        <p:spPr>
          <a:xfrm>
            <a:off x="311699" y="445025"/>
            <a:ext cx="8520602" cy="572701"/>
          </a:xfrm>
          <a:prstGeom prst="rect">
            <a:avLst/>
          </a:prstGeom>
        </p:spPr>
        <p:txBody>
          <a:bodyPr/>
          <a:lstStyle>
            <a:lvl1pPr defTabSz="877823">
              <a:defRPr sz="2688"/>
            </a:lvl1pPr>
          </a:lstStyle>
          <a:p>
            <a:pPr/>
            <a:r>
              <a:t>Ablation</a:t>
            </a:r>
          </a:p>
        </p:txBody>
      </p:sp>
      <p:pic>
        <p:nvPicPr>
          <p:cNvPr id="248" name="Google Shape;253;p42" descr="Google Shape;253;p42"/>
          <p:cNvPicPr>
            <a:picLocks noChangeAspect="1"/>
          </p:cNvPicPr>
          <p:nvPr/>
        </p:nvPicPr>
        <p:blipFill>
          <a:blip r:embed="rId3">
            <a:extLst/>
          </a:blip>
          <a:stretch>
            <a:fillRect/>
          </a:stretch>
        </p:blipFill>
        <p:spPr>
          <a:xfrm>
            <a:off x="2112536" y="1152475"/>
            <a:ext cx="4918928" cy="3551150"/>
          </a:xfrm>
          <a:prstGeom prst="rect">
            <a:avLst/>
          </a:prstGeom>
          <a:ln w="12700">
            <a:miter lim="400000"/>
          </a:ln>
        </p:spPr>
      </p:pic>
      <p:sp>
        <p:nvSpPr>
          <p:cNvPr id="249" name="Google Shape;254;p42"/>
          <p:cNvSpPr txBox="1"/>
          <p:nvPr/>
        </p:nvSpPr>
        <p:spPr>
          <a:xfrm>
            <a:off x="3170099" y="4703624"/>
            <a:ext cx="2803801" cy="25655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Fig.4, Unsupervised Pretraining for Sequence to Sequence Learning</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Google Shape;259;p43"/>
          <p:cNvSpPr txBox="1"/>
          <p:nvPr>
            <p:ph type="title"/>
          </p:nvPr>
        </p:nvSpPr>
        <p:spPr>
          <a:xfrm>
            <a:off x="311699" y="445025"/>
            <a:ext cx="8520602" cy="572701"/>
          </a:xfrm>
          <a:prstGeom prst="rect">
            <a:avLst/>
          </a:prstGeom>
        </p:spPr>
        <p:txBody>
          <a:bodyPr/>
          <a:lstStyle>
            <a:lvl1pPr defTabSz="877823">
              <a:defRPr sz="2688"/>
            </a:lvl1pPr>
          </a:lstStyle>
          <a:p>
            <a:pPr/>
            <a:r>
              <a:t>Paper 2 Discussion</a:t>
            </a:r>
          </a:p>
        </p:txBody>
      </p:sp>
      <p:sp>
        <p:nvSpPr>
          <p:cNvPr id="254" name="Google Shape;260;p43"/>
          <p:cNvSpPr txBox="1"/>
          <p:nvPr>
            <p:ph type="body" idx="1"/>
          </p:nvPr>
        </p:nvSpPr>
        <p:spPr>
          <a:xfrm>
            <a:off x="311699" y="1152475"/>
            <a:ext cx="8520602" cy="3416400"/>
          </a:xfrm>
          <a:prstGeom prst="rect">
            <a:avLst/>
          </a:prstGeom>
        </p:spPr>
        <p:txBody>
          <a:bodyPr/>
          <a:lstStyle/>
          <a:p>
            <a:pPr>
              <a:buFontTx/>
              <a:buAutoNum type="arabicPeriod" startAt="1"/>
            </a:pPr>
            <a:r>
              <a:t>Why do you think unsupervised pretraining with a language modeling objective improves performance on downstream tasks?</a:t>
            </a:r>
          </a:p>
          <a:p>
            <a:pPr>
              <a:buFontTx/>
              <a:buAutoNum type="arabicPeriod" startAt="1"/>
            </a:pPr>
            <a:r>
              <a:t>Can you think of any other language </a:t>
            </a:r>
            <a:r>
              <a:rPr i="1"/>
              <a:t>generation</a:t>
            </a:r>
            <a:r>
              <a:t> tasks that might benefit from similar pretraining?</a:t>
            </a:r>
          </a:p>
          <a:p>
            <a:pPr>
              <a:buFontTx/>
              <a:buAutoNum type="arabicPeriod" startAt="1"/>
            </a:pPr>
            <a:r>
              <a:t>Can you think of any other ways to avoid catastrophic forgetting?</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Google Shape;265;p44"/>
          <p:cNvSpPr txBox="1"/>
          <p:nvPr>
            <p:ph type="title"/>
          </p:nvPr>
        </p:nvSpPr>
        <p:spPr>
          <a:xfrm>
            <a:off x="311699" y="445025"/>
            <a:ext cx="8520602" cy="572701"/>
          </a:xfrm>
          <a:prstGeom prst="rect">
            <a:avLst/>
          </a:prstGeom>
        </p:spPr>
        <p:txBody>
          <a:bodyPr/>
          <a:lstStyle>
            <a:lvl1pPr defTabSz="877823">
              <a:defRPr sz="2688"/>
            </a:lvl1pPr>
          </a:lstStyle>
          <a:p>
            <a:pPr/>
            <a:r>
              <a:t>Paper 3: Attention is All You Need</a:t>
            </a:r>
          </a:p>
        </p:txBody>
      </p:sp>
      <p:sp>
        <p:nvSpPr>
          <p:cNvPr id="259" name="Google Shape;266;p44"/>
          <p:cNvSpPr txBox="1"/>
          <p:nvPr>
            <p:ph type="body" idx="1"/>
          </p:nvPr>
        </p:nvSpPr>
        <p:spPr>
          <a:xfrm>
            <a:off x="311699" y="1152475"/>
            <a:ext cx="8520602" cy="3416400"/>
          </a:xfrm>
          <a:prstGeom prst="rect">
            <a:avLst/>
          </a:prstGeom>
        </p:spPr>
        <p:txBody>
          <a:bodyPr/>
          <a:lstStyle/>
          <a:p>
            <a:pPr/>
            <a:r>
              <a:t>Ashish Vaswani, Noam Shazeer, Niki Parmar Jakob Uszkoreit, Llion Jones, Aidan N. Gomez, Lukasz Kaiser, Illia Polosukhin, NIPS 2017</a:t>
            </a:r>
          </a:p>
          <a:p>
            <a:pPr/>
            <a:r>
              <a:t>Goal: propose new model for sequence transduction based solely on attention mechanisms - no more recurrence or convolutions!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Google Shape;271;p45"/>
          <p:cNvSpPr txBox="1"/>
          <p:nvPr>
            <p:ph type="title"/>
          </p:nvPr>
        </p:nvSpPr>
        <p:spPr>
          <a:xfrm>
            <a:off x="311699" y="445025"/>
            <a:ext cx="8520602" cy="572701"/>
          </a:xfrm>
          <a:prstGeom prst="rect">
            <a:avLst/>
          </a:prstGeom>
        </p:spPr>
        <p:txBody>
          <a:bodyPr/>
          <a:lstStyle>
            <a:lvl1pPr defTabSz="877823">
              <a:defRPr sz="2688"/>
            </a:lvl1pPr>
          </a:lstStyle>
          <a:p>
            <a:pPr/>
            <a:r>
              <a:t>Problems with RNNs</a:t>
            </a:r>
          </a:p>
        </p:txBody>
      </p:sp>
      <p:sp>
        <p:nvSpPr>
          <p:cNvPr id="262" name="Google Shape;272;p45"/>
          <p:cNvSpPr txBox="1"/>
          <p:nvPr>
            <p:ph type="body" idx="1"/>
          </p:nvPr>
        </p:nvSpPr>
        <p:spPr>
          <a:xfrm>
            <a:off x="311699" y="1152475"/>
            <a:ext cx="8520602" cy="3416400"/>
          </a:xfrm>
          <a:prstGeom prst="rect">
            <a:avLst/>
          </a:prstGeom>
        </p:spPr>
        <p:txBody>
          <a:bodyPr/>
          <a:lstStyle/>
          <a:p>
            <a:pPr/>
            <a:r>
              <a:t>RNNs factor computation along the symbol positions of input and output sequences</a:t>
            </a:r>
          </a:p>
          <a:p>
            <a:pPr lvl="1" marL="914400" indent="-317500">
              <a:buSzPts val="1400"/>
              <a:defRPr sz="1400"/>
            </a:pPr>
            <a:r>
              <a:t>Inherently sequential nature precludes parallelization within training examples</a:t>
            </a:r>
          </a:p>
          <a:p>
            <a:pPr/>
            <a:r>
              <a:t>Improvements in computational efficiency with RNNs</a:t>
            </a:r>
          </a:p>
          <a:p>
            <a:pPr lvl="1" marL="914400" indent="-317500">
              <a:buSzPts val="1400"/>
              <a:defRPr sz="1400"/>
            </a:pPr>
            <a:r>
              <a:t>Factorization tricks</a:t>
            </a:r>
          </a:p>
          <a:p>
            <a:pPr lvl="1" marL="914400" indent="-317500">
              <a:buSzPts val="1400"/>
              <a:defRPr sz="1400"/>
            </a:pPr>
            <a:r>
              <a:t>Conditional computation</a:t>
            </a:r>
          </a:p>
          <a:p>
            <a:pPr/>
            <a:r>
              <a:t>But… fundamental constraint of sequential computation remains</a:t>
            </a:r>
          </a:p>
          <a:p>
            <a:pPr/>
            <a:r>
              <a:t>Solution to problem: self-attention!</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Google Shape;277;p46"/>
          <p:cNvSpPr txBox="1"/>
          <p:nvPr>
            <p:ph type="title"/>
          </p:nvPr>
        </p:nvSpPr>
        <p:spPr>
          <a:xfrm>
            <a:off x="311699" y="445025"/>
            <a:ext cx="8520602" cy="572701"/>
          </a:xfrm>
          <a:prstGeom prst="rect">
            <a:avLst/>
          </a:prstGeom>
        </p:spPr>
        <p:txBody>
          <a:bodyPr/>
          <a:lstStyle>
            <a:lvl1pPr defTabSz="877823">
              <a:defRPr sz="2688"/>
            </a:lvl1pPr>
          </a:lstStyle>
          <a:p>
            <a:pPr/>
            <a:r>
              <a:t>Why Self-Attention?</a:t>
            </a:r>
          </a:p>
        </p:txBody>
      </p:sp>
      <p:sp>
        <p:nvSpPr>
          <p:cNvPr id="267" name="Google Shape;278;p46"/>
          <p:cNvSpPr txBox="1"/>
          <p:nvPr>
            <p:ph type="body" idx="1"/>
          </p:nvPr>
        </p:nvSpPr>
        <p:spPr>
          <a:xfrm>
            <a:off x="311699" y="1152475"/>
            <a:ext cx="8520602" cy="3416400"/>
          </a:xfrm>
          <a:prstGeom prst="rect">
            <a:avLst/>
          </a:prstGeom>
        </p:spPr>
        <p:txBody>
          <a:bodyPr/>
          <a:lstStyle/>
          <a:p>
            <a:pPr marL="0" indent="0" defTabSz="850391">
              <a:buSzTx/>
              <a:buNone/>
              <a:defRPr sz="1674"/>
            </a:pPr>
          </a:p>
          <a:p>
            <a:pPr marL="0" indent="0" defTabSz="850391">
              <a:spcBef>
                <a:spcPts val="1400"/>
              </a:spcBef>
              <a:buSzTx/>
              <a:buNone/>
              <a:defRPr sz="1674"/>
            </a:pPr>
          </a:p>
          <a:p>
            <a:pPr marL="0" indent="0" defTabSz="850391">
              <a:spcBef>
                <a:spcPts val="1400"/>
              </a:spcBef>
              <a:buSzTx/>
              <a:buNone/>
              <a:defRPr sz="1674"/>
            </a:pPr>
          </a:p>
          <a:p>
            <a:pPr marL="0" indent="0" defTabSz="850391">
              <a:spcBef>
                <a:spcPts val="1400"/>
              </a:spcBef>
              <a:buSzTx/>
              <a:buNone/>
              <a:defRPr sz="1674"/>
            </a:pPr>
          </a:p>
          <a:p>
            <a:pPr marL="0" indent="0" defTabSz="850391">
              <a:spcBef>
                <a:spcPts val="1400"/>
              </a:spcBef>
              <a:buSzTx/>
              <a:buNone/>
              <a:defRPr sz="1674"/>
            </a:pPr>
            <a:r>
              <a:t>Three considerations:</a:t>
            </a:r>
          </a:p>
          <a:p>
            <a:pPr marL="425195" indent="-318897" defTabSz="850391">
              <a:spcBef>
                <a:spcPts val="1400"/>
              </a:spcBef>
              <a:buSzPts val="1600"/>
              <a:defRPr sz="1674"/>
            </a:pPr>
            <a:r>
              <a:t>Total computational complexity per layer</a:t>
            </a:r>
          </a:p>
          <a:p>
            <a:pPr marL="425195" indent="-318897" defTabSz="850391">
              <a:buSzPts val="1600"/>
              <a:defRPr sz="1674"/>
            </a:pPr>
            <a:r>
              <a:t>Amount of parallelizable computation</a:t>
            </a:r>
          </a:p>
          <a:p>
            <a:pPr marL="425195" indent="-318897" defTabSz="850391">
              <a:buSzPts val="1600"/>
              <a:defRPr sz="1674"/>
            </a:pPr>
            <a:r>
              <a:t>Path length between long-range dependencies in the network</a:t>
            </a:r>
          </a:p>
        </p:txBody>
      </p:sp>
      <p:pic>
        <p:nvPicPr>
          <p:cNvPr id="268" name="Google Shape;279;p46" descr="Google Shape;279;p46"/>
          <p:cNvPicPr>
            <a:picLocks noChangeAspect="1"/>
          </p:cNvPicPr>
          <p:nvPr/>
        </p:nvPicPr>
        <p:blipFill>
          <a:blip r:embed="rId3">
            <a:extLst/>
          </a:blip>
          <a:stretch>
            <a:fillRect/>
          </a:stretch>
        </p:blipFill>
        <p:spPr>
          <a:xfrm>
            <a:off x="396800" y="1315198"/>
            <a:ext cx="8350399" cy="1814251"/>
          </a:xfrm>
          <a:prstGeom prst="rect">
            <a:avLst/>
          </a:prstGeom>
          <a:ln w="12700">
            <a:miter lim="400000"/>
          </a:ln>
        </p:spPr>
      </p:pic>
      <p:sp>
        <p:nvSpPr>
          <p:cNvPr id="269" name="Google Shape;280;p46"/>
          <p:cNvSpPr txBox="1"/>
          <p:nvPr/>
        </p:nvSpPr>
        <p:spPr>
          <a:xfrm>
            <a:off x="3217649" y="4703624"/>
            <a:ext cx="2708701" cy="25655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Table 1, Attention is All You Need</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Google Shape;285;p47"/>
          <p:cNvSpPr txBox="1"/>
          <p:nvPr>
            <p:ph type="title"/>
          </p:nvPr>
        </p:nvSpPr>
        <p:spPr>
          <a:xfrm>
            <a:off x="311699" y="445025"/>
            <a:ext cx="8520602" cy="572701"/>
          </a:xfrm>
          <a:prstGeom prst="rect">
            <a:avLst/>
          </a:prstGeom>
        </p:spPr>
        <p:txBody>
          <a:bodyPr/>
          <a:lstStyle>
            <a:lvl1pPr defTabSz="877823">
              <a:defRPr sz="2688"/>
            </a:lvl1pPr>
          </a:lstStyle>
          <a:p>
            <a:pPr/>
            <a:r>
              <a:t>Transformer Model Architecture</a:t>
            </a:r>
          </a:p>
        </p:txBody>
      </p:sp>
      <p:sp>
        <p:nvSpPr>
          <p:cNvPr id="274" name="Google Shape;286;p47"/>
          <p:cNvSpPr txBox="1"/>
          <p:nvPr>
            <p:ph type="body" idx="1"/>
          </p:nvPr>
        </p:nvSpPr>
        <p:spPr>
          <a:xfrm>
            <a:off x="311699" y="1152475"/>
            <a:ext cx="5596802" cy="3416400"/>
          </a:xfrm>
          <a:prstGeom prst="rect">
            <a:avLst/>
          </a:prstGeom>
        </p:spPr>
        <p:txBody>
          <a:bodyPr/>
          <a:lstStyle/>
          <a:p>
            <a:pPr/>
            <a:r>
              <a:t>Encoder: N identical layers (here N=6), each with two sub-layers</a:t>
            </a:r>
          </a:p>
          <a:p>
            <a:pPr lvl="1" marL="914400" indent="-317500">
              <a:buSzPts val="1400"/>
              <a:defRPr sz="1400"/>
            </a:pPr>
            <a:r>
              <a:t>Multi-head self-attention mechanism</a:t>
            </a:r>
          </a:p>
          <a:p>
            <a:pPr lvl="1" marL="914400" indent="-317500">
              <a:buSzPts val="1400"/>
              <a:defRPr sz="1400"/>
            </a:pPr>
            <a:r>
              <a:t>Simple, position-wise fully connected feed-forward network</a:t>
            </a:r>
          </a:p>
          <a:p>
            <a:pPr/>
            <a:r>
              <a:t>Decoder: Also N identical layers</a:t>
            </a:r>
          </a:p>
          <a:p>
            <a:pPr lvl="1" marL="914400" indent="-317500">
              <a:buSzPts val="1400"/>
              <a:defRPr sz="1400"/>
            </a:pPr>
            <a:r>
              <a:t>Same two sub-layers as in encoder</a:t>
            </a:r>
          </a:p>
          <a:p>
            <a:pPr lvl="1" marL="914400" indent="-317500">
              <a:buSzPts val="1400"/>
              <a:defRPr sz="1400"/>
            </a:pPr>
            <a:r>
              <a:t>Adds third sub-layer: multi-head attention over the output of the encoder stack</a:t>
            </a:r>
          </a:p>
        </p:txBody>
      </p:sp>
      <p:pic>
        <p:nvPicPr>
          <p:cNvPr id="275" name="Google Shape;287;p47" descr="Google Shape;287;p47"/>
          <p:cNvPicPr>
            <a:picLocks noChangeAspect="1"/>
          </p:cNvPicPr>
          <p:nvPr/>
        </p:nvPicPr>
        <p:blipFill>
          <a:blip r:embed="rId3">
            <a:extLst/>
          </a:blip>
          <a:stretch>
            <a:fillRect/>
          </a:stretch>
        </p:blipFill>
        <p:spPr>
          <a:xfrm>
            <a:off x="5908438" y="1017724"/>
            <a:ext cx="2399477" cy="3628103"/>
          </a:xfrm>
          <a:prstGeom prst="rect">
            <a:avLst/>
          </a:prstGeom>
          <a:ln w="12700">
            <a:miter lim="400000"/>
          </a:ln>
        </p:spPr>
      </p:pic>
      <p:sp>
        <p:nvSpPr>
          <p:cNvPr id="276" name="Google Shape;288;p47"/>
          <p:cNvSpPr txBox="1"/>
          <p:nvPr/>
        </p:nvSpPr>
        <p:spPr>
          <a:xfrm>
            <a:off x="6288425" y="4703624"/>
            <a:ext cx="1639500" cy="25655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Fig.1, Attention is All You Need</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Google Shape;293;p48"/>
          <p:cNvSpPr txBox="1"/>
          <p:nvPr>
            <p:ph type="title"/>
          </p:nvPr>
        </p:nvSpPr>
        <p:spPr>
          <a:xfrm>
            <a:off x="311699" y="445025"/>
            <a:ext cx="8520602" cy="572701"/>
          </a:xfrm>
          <a:prstGeom prst="rect">
            <a:avLst/>
          </a:prstGeom>
        </p:spPr>
        <p:txBody>
          <a:bodyPr/>
          <a:lstStyle>
            <a:lvl1pPr defTabSz="877823">
              <a:defRPr sz="2688"/>
            </a:lvl1pPr>
          </a:lstStyle>
          <a:p>
            <a:pPr/>
            <a:r>
              <a:t>Add &amp; Norm</a:t>
            </a:r>
          </a:p>
        </p:txBody>
      </p:sp>
      <p:sp>
        <p:nvSpPr>
          <p:cNvPr id="281" name="Google Shape;294;p48"/>
          <p:cNvSpPr txBox="1"/>
          <p:nvPr>
            <p:ph type="body" idx="1"/>
          </p:nvPr>
        </p:nvSpPr>
        <p:spPr>
          <a:xfrm>
            <a:off x="311699" y="1152475"/>
            <a:ext cx="8520602" cy="3416400"/>
          </a:xfrm>
          <a:prstGeom prst="rect">
            <a:avLst/>
          </a:prstGeom>
        </p:spPr>
        <p:txBody>
          <a:bodyPr/>
          <a:lstStyle/>
          <a:p>
            <a:pPr marL="0" indent="0">
              <a:buSzTx/>
              <a:buNone/>
            </a:pPr>
            <a:r>
              <a:t>Output of each sublayer:</a:t>
            </a:r>
          </a:p>
          <a:p>
            <a:pPr marL="0" indent="0">
              <a:spcBef>
                <a:spcPts val="1600"/>
              </a:spcBef>
              <a:buSzTx/>
              <a:buNone/>
            </a:pPr>
            <a:r>
              <a:t>LayerNorm(x + Sublayer(x))</a:t>
            </a:r>
          </a:p>
          <a:p>
            <a:pPr marL="0" indent="0">
              <a:spcBef>
                <a:spcPts val="1600"/>
              </a:spcBef>
              <a:buSzTx/>
              <a:buNone/>
            </a:pPr>
            <a:r>
              <a:t>where Sublayer(x) is the function implemented by the sub-layer itself.</a:t>
            </a:r>
          </a:p>
          <a:p>
            <a:pPr marL="0" indent="0">
              <a:spcBef>
                <a:spcPts val="1600"/>
              </a:spcBef>
              <a:buSzTx/>
              <a:buNone/>
            </a:pPr>
            <a:r>
              <a:t>Note: in some implementations (including Google’s own Tensor2Tensor implementation), this is actually computed as x + LayerNorm(Sublayer(x))</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Google Shape;299;p49"/>
          <p:cNvSpPr txBox="1"/>
          <p:nvPr>
            <p:ph type="title"/>
          </p:nvPr>
        </p:nvSpPr>
        <p:spPr>
          <a:xfrm>
            <a:off x="311699" y="445025"/>
            <a:ext cx="8520602" cy="572701"/>
          </a:xfrm>
          <a:prstGeom prst="rect">
            <a:avLst/>
          </a:prstGeom>
        </p:spPr>
        <p:txBody>
          <a:bodyPr/>
          <a:lstStyle>
            <a:lvl1pPr defTabSz="877823">
              <a:defRPr sz="2688"/>
            </a:lvl1pPr>
          </a:lstStyle>
          <a:p>
            <a:pPr/>
            <a:r>
              <a:t>Attention</a:t>
            </a:r>
          </a:p>
        </p:txBody>
      </p:sp>
      <p:sp>
        <p:nvSpPr>
          <p:cNvPr id="286" name="Google Shape;300;p49"/>
          <p:cNvSpPr txBox="1"/>
          <p:nvPr>
            <p:ph type="body" idx="1"/>
          </p:nvPr>
        </p:nvSpPr>
        <p:spPr>
          <a:xfrm>
            <a:off x="311699" y="1152475"/>
            <a:ext cx="8520602" cy="3416400"/>
          </a:xfrm>
          <a:prstGeom prst="rect">
            <a:avLst/>
          </a:prstGeom>
        </p:spPr>
        <p:txBody>
          <a:bodyPr/>
          <a:lstStyle/>
          <a:p>
            <a:pPr/>
            <a:r>
              <a:t>Attention function: maps a query and a set of key-value pairs to an output</a:t>
            </a:r>
          </a:p>
          <a:p>
            <a:pPr lvl="1" marL="914400" indent="-317500">
              <a:buSzPts val="1400"/>
              <a:defRPr sz="1400"/>
            </a:pPr>
            <a:r>
              <a:t>Query, keys, values, and output all vectors</a:t>
            </a:r>
          </a:p>
          <a:p>
            <a:pPr lvl="1" marL="914400" indent="-317500">
              <a:buSzPts val="1400"/>
              <a:defRPr sz="1400"/>
            </a:pPr>
            <a:r>
              <a:t>Output is computed as a weighted sum of the values, where the weight assigned to each value is computed by a compatibility function of the query with the corresponding key</a:t>
            </a:r>
          </a:p>
          <a:p>
            <a:pPr/>
            <a:r>
              <a:t>Scaled Dot-Product Attention:</a:t>
            </a:r>
          </a:p>
        </p:txBody>
      </p:sp>
      <p:pic>
        <p:nvPicPr>
          <p:cNvPr id="287" name="Google Shape;301;p49" descr="Google Shape;301;p49"/>
          <p:cNvPicPr>
            <a:picLocks noChangeAspect="1"/>
          </p:cNvPicPr>
          <p:nvPr/>
        </p:nvPicPr>
        <p:blipFill>
          <a:blip r:embed="rId3">
            <a:extLst/>
          </a:blip>
          <a:stretch>
            <a:fillRect/>
          </a:stretch>
        </p:blipFill>
        <p:spPr>
          <a:xfrm>
            <a:off x="617312" y="3157271"/>
            <a:ext cx="4182776" cy="741576"/>
          </a:xfrm>
          <a:prstGeom prst="rect">
            <a:avLst/>
          </a:prstGeom>
          <a:ln w="12700">
            <a:miter lim="400000"/>
          </a:ln>
        </p:spPr>
      </p:pic>
      <p:pic>
        <p:nvPicPr>
          <p:cNvPr id="288" name="Google Shape;302;p49" descr="Google Shape;302;p49"/>
          <p:cNvPicPr>
            <a:picLocks noChangeAspect="1"/>
          </p:cNvPicPr>
          <p:nvPr/>
        </p:nvPicPr>
        <p:blipFill>
          <a:blip r:embed="rId4">
            <a:extLst/>
          </a:blip>
          <a:stretch>
            <a:fillRect/>
          </a:stretch>
        </p:blipFill>
        <p:spPr>
          <a:xfrm>
            <a:off x="6017650" y="2571750"/>
            <a:ext cx="1916826" cy="2180876"/>
          </a:xfrm>
          <a:prstGeom prst="rect">
            <a:avLst/>
          </a:prstGeom>
          <a:ln w="12700">
            <a:miter lim="400000"/>
          </a:ln>
        </p:spPr>
      </p:pic>
      <p:sp>
        <p:nvSpPr>
          <p:cNvPr id="289" name="Google Shape;303;p49"/>
          <p:cNvSpPr txBox="1"/>
          <p:nvPr/>
        </p:nvSpPr>
        <p:spPr>
          <a:xfrm>
            <a:off x="1501050" y="3985400"/>
            <a:ext cx="2415301" cy="25655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Eq. 1, Attention is All You Need</a:t>
            </a:r>
          </a:p>
        </p:txBody>
      </p:sp>
      <p:sp>
        <p:nvSpPr>
          <p:cNvPr id="290" name="Google Shape;304;p49"/>
          <p:cNvSpPr txBox="1"/>
          <p:nvPr/>
        </p:nvSpPr>
        <p:spPr>
          <a:xfrm>
            <a:off x="5768413" y="4752625"/>
            <a:ext cx="2415301" cy="25655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Fig. 2, Attention is All You Need</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Google Shape;309;p50"/>
          <p:cNvSpPr txBox="1"/>
          <p:nvPr>
            <p:ph type="title"/>
          </p:nvPr>
        </p:nvSpPr>
        <p:spPr>
          <a:xfrm>
            <a:off x="311699" y="445025"/>
            <a:ext cx="8520602" cy="572701"/>
          </a:xfrm>
          <a:prstGeom prst="rect">
            <a:avLst/>
          </a:prstGeom>
        </p:spPr>
        <p:txBody>
          <a:bodyPr/>
          <a:lstStyle>
            <a:lvl1pPr defTabSz="877823">
              <a:defRPr sz="2688"/>
            </a:lvl1pPr>
          </a:lstStyle>
          <a:p>
            <a:pPr/>
            <a:r>
              <a:t>Multi-head Attention</a:t>
            </a:r>
          </a:p>
        </p:txBody>
      </p:sp>
      <p:pic>
        <p:nvPicPr>
          <p:cNvPr id="295" name="Google Shape;310;p50" descr="Google Shape;310;p50"/>
          <p:cNvPicPr>
            <a:picLocks noChangeAspect="1"/>
          </p:cNvPicPr>
          <p:nvPr/>
        </p:nvPicPr>
        <p:blipFill>
          <a:blip r:embed="rId3">
            <a:extLst/>
          </a:blip>
          <a:stretch>
            <a:fillRect/>
          </a:stretch>
        </p:blipFill>
        <p:spPr>
          <a:xfrm>
            <a:off x="2398137" y="4251573"/>
            <a:ext cx="4347726" cy="710726"/>
          </a:xfrm>
          <a:prstGeom prst="rect">
            <a:avLst/>
          </a:prstGeom>
          <a:ln w="12700">
            <a:miter lim="400000"/>
          </a:ln>
        </p:spPr>
      </p:pic>
      <p:pic>
        <p:nvPicPr>
          <p:cNvPr id="296" name="Google Shape;311;p50" descr="Google Shape;311;p50"/>
          <p:cNvPicPr>
            <a:picLocks noChangeAspect="1"/>
          </p:cNvPicPr>
          <p:nvPr/>
        </p:nvPicPr>
        <p:blipFill>
          <a:blip r:embed="rId4">
            <a:extLst/>
          </a:blip>
          <a:stretch>
            <a:fillRect/>
          </a:stretch>
        </p:blipFill>
        <p:spPr>
          <a:xfrm>
            <a:off x="3620298" y="1152477"/>
            <a:ext cx="1903402" cy="2682300"/>
          </a:xfrm>
          <a:prstGeom prst="rect">
            <a:avLst/>
          </a:prstGeom>
          <a:ln w="12700">
            <a:miter lim="400000"/>
          </a:ln>
        </p:spPr>
      </p:pic>
      <p:sp>
        <p:nvSpPr>
          <p:cNvPr id="297" name="Google Shape;312;p50"/>
          <p:cNvSpPr txBox="1"/>
          <p:nvPr/>
        </p:nvSpPr>
        <p:spPr>
          <a:xfrm>
            <a:off x="3364362" y="3834774"/>
            <a:ext cx="2415301" cy="25655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Fig. 2, Attention is All You Need</a:t>
            </a:r>
          </a:p>
        </p:txBody>
      </p:sp>
      <p:sp>
        <p:nvSpPr>
          <p:cNvPr id="298" name="Google Shape;313;p50"/>
          <p:cNvSpPr txBox="1"/>
          <p:nvPr/>
        </p:nvSpPr>
        <p:spPr>
          <a:xfrm>
            <a:off x="3364374" y="4902000"/>
            <a:ext cx="2415301" cy="25655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Attention is All You Need</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Google Shape;318;p51"/>
          <p:cNvSpPr txBox="1"/>
          <p:nvPr>
            <p:ph type="title"/>
          </p:nvPr>
        </p:nvSpPr>
        <p:spPr>
          <a:xfrm>
            <a:off x="311699" y="445025"/>
            <a:ext cx="8520602" cy="572701"/>
          </a:xfrm>
          <a:prstGeom prst="rect">
            <a:avLst/>
          </a:prstGeom>
        </p:spPr>
        <p:txBody>
          <a:bodyPr/>
          <a:lstStyle>
            <a:lvl1pPr defTabSz="877823">
              <a:defRPr sz="2688"/>
            </a:lvl1pPr>
          </a:lstStyle>
          <a:p>
            <a:pPr/>
            <a:r>
              <a:t>Attention in the Transformer</a:t>
            </a:r>
          </a:p>
        </p:txBody>
      </p:sp>
      <p:pic>
        <p:nvPicPr>
          <p:cNvPr id="303" name="Google Shape;319;p51" descr="Google Shape;319;p51"/>
          <p:cNvPicPr>
            <a:picLocks noChangeAspect="1"/>
          </p:cNvPicPr>
          <p:nvPr/>
        </p:nvPicPr>
        <p:blipFill>
          <a:blip r:embed="rId3">
            <a:extLst/>
          </a:blip>
          <a:stretch>
            <a:fillRect/>
          </a:stretch>
        </p:blipFill>
        <p:spPr>
          <a:xfrm>
            <a:off x="3372263" y="1017724"/>
            <a:ext cx="2399477" cy="3628103"/>
          </a:xfrm>
          <a:prstGeom prst="rect">
            <a:avLst/>
          </a:prstGeom>
          <a:ln w="12700">
            <a:miter lim="400000"/>
          </a:ln>
        </p:spPr>
      </p:pic>
      <p:sp>
        <p:nvSpPr>
          <p:cNvPr id="304" name="Google Shape;320;p51"/>
          <p:cNvSpPr txBox="1"/>
          <p:nvPr/>
        </p:nvSpPr>
        <p:spPr>
          <a:xfrm>
            <a:off x="3752250" y="4703624"/>
            <a:ext cx="1639499" cy="25655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Fig.1, Attention is All You Need</a:t>
            </a:r>
          </a:p>
        </p:txBody>
      </p:sp>
      <p:sp>
        <p:nvSpPr>
          <p:cNvPr id="305" name="Google Shape;321;p51"/>
          <p:cNvSpPr/>
          <p:nvPr/>
        </p:nvSpPr>
        <p:spPr>
          <a:xfrm flipV="1">
            <a:off x="2660225" y="3198975"/>
            <a:ext cx="1223101" cy="8701"/>
          </a:xfrm>
          <a:prstGeom prst="line">
            <a:avLst/>
          </a:prstGeom>
          <a:ln>
            <a:solidFill>
              <a:schemeClr val="accent2">
                <a:lumOff val="21764"/>
              </a:schemeClr>
            </a:solidFill>
            <a:tailEnd type="triangle"/>
          </a:ln>
        </p:spPr>
        <p:txBody>
          <a:bodyPr lIns="0" tIns="0" rIns="0" bIns="0"/>
          <a:lstStyle/>
          <a:p>
            <a:pPr/>
          </a:p>
        </p:txBody>
      </p:sp>
      <p:sp>
        <p:nvSpPr>
          <p:cNvPr id="306" name="Google Shape;322;p51"/>
          <p:cNvSpPr/>
          <p:nvPr/>
        </p:nvSpPr>
        <p:spPr>
          <a:xfrm flipH="1">
            <a:off x="5260175" y="3173449"/>
            <a:ext cx="1480201" cy="8702"/>
          </a:xfrm>
          <a:prstGeom prst="line">
            <a:avLst/>
          </a:prstGeom>
          <a:ln>
            <a:solidFill>
              <a:schemeClr val="accent2">
                <a:lumOff val="21764"/>
              </a:schemeClr>
            </a:solidFill>
            <a:tailEnd type="triangle"/>
          </a:ln>
        </p:spPr>
        <p:txBody>
          <a:bodyPr lIns="0" tIns="0" rIns="0" bIns="0"/>
          <a:lstStyle/>
          <a:p>
            <a:pPr/>
          </a:p>
        </p:txBody>
      </p:sp>
      <p:sp>
        <p:nvSpPr>
          <p:cNvPr id="307" name="Google Shape;323;p51"/>
          <p:cNvSpPr/>
          <p:nvPr/>
        </p:nvSpPr>
        <p:spPr>
          <a:xfrm flipH="1">
            <a:off x="5260175" y="2567399"/>
            <a:ext cx="1480201" cy="8702"/>
          </a:xfrm>
          <a:prstGeom prst="line">
            <a:avLst/>
          </a:prstGeom>
          <a:ln>
            <a:solidFill>
              <a:schemeClr val="accent2">
                <a:lumOff val="21764"/>
              </a:schemeClr>
            </a:solidFill>
            <a:tailEnd type="triangle"/>
          </a:ln>
        </p:spPr>
        <p:txBody>
          <a:bodyPr lIns="0" tIns="0" rIns="0" bIns="0"/>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Google Shape;76;p16"/>
          <p:cNvSpPr txBox="1"/>
          <p:nvPr>
            <p:ph type="title"/>
          </p:nvPr>
        </p:nvSpPr>
        <p:spPr>
          <a:xfrm>
            <a:off x="311699" y="445025"/>
            <a:ext cx="8520602" cy="572701"/>
          </a:xfrm>
          <a:prstGeom prst="rect">
            <a:avLst/>
          </a:prstGeom>
        </p:spPr>
        <p:txBody>
          <a:bodyPr/>
          <a:lstStyle>
            <a:lvl1pPr defTabSz="877823">
              <a:defRPr sz="2688"/>
            </a:lvl1pPr>
          </a:lstStyle>
          <a:p>
            <a:pPr/>
            <a:r>
              <a:t>Papers Covered</a:t>
            </a:r>
          </a:p>
        </p:txBody>
      </p:sp>
      <p:sp>
        <p:nvSpPr>
          <p:cNvPr id="128" name="Google Shape;77;p16"/>
          <p:cNvSpPr txBox="1"/>
          <p:nvPr>
            <p:ph type="body" idx="1"/>
          </p:nvPr>
        </p:nvSpPr>
        <p:spPr>
          <a:xfrm>
            <a:off x="311699" y="1152475"/>
            <a:ext cx="8520602" cy="3416400"/>
          </a:xfrm>
          <a:prstGeom prst="rect">
            <a:avLst/>
          </a:prstGeom>
        </p:spPr>
        <p:txBody>
          <a:bodyPr/>
          <a:lstStyle/>
          <a:p>
            <a:pPr marL="0" indent="0">
              <a:buSzTx/>
              <a:buNone/>
            </a:pPr>
            <a:r>
              <a:t>3 SOTA-setting NMT papers</a:t>
            </a:r>
          </a:p>
          <a:p>
            <a:pPr>
              <a:spcBef>
                <a:spcPts val="1600"/>
              </a:spcBef>
            </a:pPr>
            <a:r>
              <a:t>Sequence to Sequence Learning with Neural Networks</a:t>
            </a:r>
          </a:p>
          <a:p>
            <a:pPr lvl="1" marL="914400" indent="-317500">
              <a:buSzPts val="1400"/>
              <a:defRPr sz="1400"/>
            </a:pPr>
            <a:r>
              <a:t>Ilya Sutskever, Oriol Vinyals, Quoc V. Le, NIPS 2014</a:t>
            </a:r>
          </a:p>
          <a:p>
            <a:pPr/>
            <a:r>
              <a:t>Unsupervised Pretraining for Sequence to Sequence Learning</a:t>
            </a:r>
          </a:p>
          <a:p>
            <a:pPr lvl="1" marL="914400" indent="-317500">
              <a:buSzPts val="1400"/>
              <a:defRPr sz="1400"/>
            </a:pPr>
            <a:r>
              <a:t>Prajit Ramachandran, Peter J. Liu, Quoc V. Le, EMNLP 2017</a:t>
            </a:r>
          </a:p>
          <a:p>
            <a:pPr/>
            <a:r>
              <a:t>Attention is All You Need</a:t>
            </a:r>
          </a:p>
          <a:p>
            <a:pPr lvl="1" marL="914400" indent="-317500">
              <a:buSzPts val="1400"/>
              <a:defRPr sz="1400"/>
            </a:pPr>
            <a:r>
              <a:t>Ashish Vaswani, Noam Shazeer, Niki Parmar Jakob Uszkoreit, Llion Jones, Aidan N. Gomez, Lukasz Kaiser, Illia Polosukhin, NIPS 2017</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Google Shape;328;p52"/>
          <p:cNvSpPr txBox="1"/>
          <p:nvPr>
            <p:ph type="title"/>
          </p:nvPr>
        </p:nvSpPr>
        <p:spPr>
          <a:xfrm>
            <a:off x="311699" y="445025"/>
            <a:ext cx="8520602" cy="572701"/>
          </a:xfrm>
          <a:prstGeom prst="rect">
            <a:avLst/>
          </a:prstGeom>
        </p:spPr>
        <p:txBody>
          <a:bodyPr/>
          <a:lstStyle>
            <a:lvl1pPr defTabSz="877823">
              <a:defRPr sz="2688"/>
            </a:lvl1pPr>
          </a:lstStyle>
          <a:p>
            <a:pPr/>
            <a:r>
              <a:t>Masked Attention</a:t>
            </a:r>
          </a:p>
        </p:txBody>
      </p:sp>
      <p:pic>
        <p:nvPicPr>
          <p:cNvPr id="312" name="Google Shape;329;p52" descr="Google Shape;329;p52"/>
          <p:cNvPicPr>
            <a:picLocks noChangeAspect="1"/>
          </p:cNvPicPr>
          <p:nvPr/>
        </p:nvPicPr>
        <p:blipFill>
          <a:blip r:embed="rId3">
            <a:extLst/>
          </a:blip>
          <a:stretch>
            <a:fillRect/>
          </a:stretch>
        </p:blipFill>
        <p:spPr>
          <a:xfrm>
            <a:off x="6017650" y="1649488"/>
            <a:ext cx="1916826" cy="2180876"/>
          </a:xfrm>
          <a:prstGeom prst="rect">
            <a:avLst/>
          </a:prstGeom>
          <a:ln w="12700">
            <a:miter lim="400000"/>
          </a:ln>
        </p:spPr>
      </p:pic>
      <p:sp>
        <p:nvSpPr>
          <p:cNvPr id="313" name="Google Shape;330;p52"/>
          <p:cNvSpPr txBox="1"/>
          <p:nvPr/>
        </p:nvSpPr>
        <p:spPr>
          <a:xfrm>
            <a:off x="5768413" y="3830363"/>
            <a:ext cx="2415301" cy="25655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Fig. 2, Attention is All You Need</a:t>
            </a:r>
          </a:p>
        </p:txBody>
      </p:sp>
      <p:pic>
        <p:nvPicPr>
          <p:cNvPr id="314" name="Google Shape;331;p52" descr="Google Shape;331;p52"/>
          <p:cNvPicPr>
            <a:picLocks noChangeAspect="1"/>
          </p:cNvPicPr>
          <p:nvPr/>
        </p:nvPicPr>
        <p:blipFill>
          <a:blip r:embed="rId4">
            <a:extLst/>
          </a:blip>
          <a:stretch>
            <a:fillRect/>
          </a:stretch>
        </p:blipFill>
        <p:spPr>
          <a:xfrm>
            <a:off x="783953" y="1488537"/>
            <a:ext cx="2974401" cy="2744276"/>
          </a:xfrm>
          <a:prstGeom prst="rect">
            <a:avLst/>
          </a:prstGeom>
          <a:ln w="12700">
            <a:miter lim="400000"/>
          </a:ln>
        </p:spPr>
      </p:pic>
      <p:sp>
        <p:nvSpPr>
          <p:cNvPr id="315" name="Google Shape;332;p52"/>
          <p:cNvSpPr txBox="1"/>
          <p:nvPr/>
        </p:nvSpPr>
        <p:spPr>
          <a:xfrm>
            <a:off x="1063487" y="4232812"/>
            <a:ext cx="2415302" cy="25655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600"/>
            </a:pPr>
            <a:r>
              <a:t>Image: </a:t>
            </a:r>
            <a:r>
              <a:rPr u="sng">
                <a:solidFill>
                  <a:schemeClr val="accent5"/>
                </a:solidFill>
                <a:uFill>
                  <a:solidFill>
                    <a:schemeClr val="accent5"/>
                  </a:solidFill>
                </a:uFill>
                <a:hlinkClick r:id="rId5" invalidUrl="" action="" tgtFrame="" tooltip="" history="1" highlightClick="0" endSnd="0"/>
              </a:rPr>
              <a:t>The Annotated Transformer</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Google Shape;337;p53"/>
          <p:cNvSpPr txBox="1"/>
          <p:nvPr>
            <p:ph type="title"/>
          </p:nvPr>
        </p:nvSpPr>
        <p:spPr>
          <a:xfrm>
            <a:off x="311699" y="445025"/>
            <a:ext cx="8520602" cy="572701"/>
          </a:xfrm>
          <a:prstGeom prst="rect">
            <a:avLst/>
          </a:prstGeom>
        </p:spPr>
        <p:txBody>
          <a:bodyPr/>
          <a:lstStyle>
            <a:lvl1pPr defTabSz="877823">
              <a:defRPr sz="2688"/>
            </a:lvl1pPr>
          </a:lstStyle>
          <a:p>
            <a:pPr/>
            <a:r>
              <a:t>Position-wise Feed-Forward Networks</a:t>
            </a:r>
          </a:p>
        </p:txBody>
      </p:sp>
      <p:pic>
        <p:nvPicPr>
          <p:cNvPr id="320" name="Google Shape;338;p53" descr="Google Shape;338;p53"/>
          <p:cNvPicPr>
            <a:picLocks noChangeAspect="1"/>
          </p:cNvPicPr>
          <p:nvPr/>
        </p:nvPicPr>
        <p:blipFill>
          <a:blip r:embed="rId3">
            <a:extLst/>
          </a:blip>
          <a:stretch>
            <a:fillRect/>
          </a:stretch>
        </p:blipFill>
        <p:spPr>
          <a:xfrm>
            <a:off x="954925" y="2441188"/>
            <a:ext cx="7234150" cy="838975"/>
          </a:xfrm>
          <a:prstGeom prst="rect">
            <a:avLst/>
          </a:prstGeom>
          <a:ln w="12700">
            <a:miter lim="400000"/>
          </a:ln>
        </p:spPr>
      </p:pic>
      <p:sp>
        <p:nvSpPr>
          <p:cNvPr id="321" name="Google Shape;339;p53"/>
          <p:cNvSpPr txBox="1"/>
          <p:nvPr/>
        </p:nvSpPr>
        <p:spPr>
          <a:xfrm>
            <a:off x="3217649" y="3519575"/>
            <a:ext cx="2708701" cy="25655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Eq. 2, Attention is All You Need</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Google Shape;344;p54"/>
          <p:cNvSpPr txBox="1"/>
          <p:nvPr>
            <p:ph type="title"/>
          </p:nvPr>
        </p:nvSpPr>
        <p:spPr>
          <a:xfrm>
            <a:off x="311699" y="445025"/>
            <a:ext cx="8520602" cy="572701"/>
          </a:xfrm>
          <a:prstGeom prst="rect">
            <a:avLst/>
          </a:prstGeom>
        </p:spPr>
        <p:txBody>
          <a:bodyPr/>
          <a:lstStyle>
            <a:lvl1pPr defTabSz="877823">
              <a:defRPr sz="2688"/>
            </a:lvl1pPr>
          </a:lstStyle>
          <a:p>
            <a:pPr/>
            <a:r>
              <a:t>Embeddings and Softmax</a:t>
            </a:r>
          </a:p>
        </p:txBody>
      </p:sp>
      <p:sp>
        <p:nvSpPr>
          <p:cNvPr id="326" name="Google Shape;345;p54"/>
          <p:cNvSpPr txBox="1"/>
          <p:nvPr>
            <p:ph type="body" idx="1"/>
          </p:nvPr>
        </p:nvSpPr>
        <p:spPr>
          <a:xfrm>
            <a:off x="311699" y="1152475"/>
            <a:ext cx="8520602" cy="3416400"/>
          </a:xfrm>
          <a:prstGeom prst="rect">
            <a:avLst/>
          </a:prstGeom>
        </p:spPr>
        <p:txBody>
          <a:bodyPr/>
          <a:lstStyle/>
          <a:p>
            <a:pPr/>
            <a:r>
              <a:t>Utilize learned embeddings to convert the input and output tokens to vectors of dimension d_model</a:t>
            </a:r>
          </a:p>
          <a:p>
            <a:pPr/>
            <a:r>
              <a:t>Use typical learned linear transformation and softmax function to convert decoder output to predicted next-token probabilities</a:t>
            </a:r>
          </a:p>
          <a:p>
            <a:pPr lvl="1" marL="914400" indent="-317500">
              <a:buSzPts val="1400"/>
              <a:defRPr sz="1400"/>
            </a:pPr>
            <a:r>
              <a:t>In this paper, same weight matrix is shared between two embedding layers and the pre-softmax linear transformation</a:t>
            </a:r>
          </a:p>
          <a:p>
            <a:pPr lvl="2" marL="1371600" indent="-317500">
              <a:buSzPts val="1400"/>
              <a:defRPr sz="1400"/>
            </a:pPr>
            <a:r>
              <a:t>In embedding layers, weights are multiplied by sqrt(d_model)</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Google Shape;350;p55"/>
          <p:cNvSpPr txBox="1"/>
          <p:nvPr>
            <p:ph type="title"/>
          </p:nvPr>
        </p:nvSpPr>
        <p:spPr>
          <a:xfrm>
            <a:off x="311699" y="445025"/>
            <a:ext cx="8520602" cy="572701"/>
          </a:xfrm>
          <a:prstGeom prst="rect">
            <a:avLst/>
          </a:prstGeom>
        </p:spPr>
        <p:txBody>
          <a:bodyPr/>
          <a:lstStyle>
            <a:lvl1pPr defTabSz="877823">
              <a:defRPr sz="2688"/>
            </a:lvl1pPr>
          </a:lstStyle>
          <a:p>
            <a:pPr/>
            <a:r>
              <a:t>Positional Encoding</a:t>
            </a:r>
          </a:p>
        </p:txBody>
      </p:sp>
      <p:sp>
        <p:nvSpPr>
          <p:cNvPr id="329" name="Google Shape;351;p55"/>
          <p:cNvSpPr txBox="1"/>
          <p:nvPr>
            <p:ph type="body" idx="1"/>
          </p:nvPr>
        </p:nvSpPr>
        <p:spPr>
          <a:xfrm>
            <a:off x="311699" y="1152475"/>
            <a:ext cx="8520602" cy="3416400"/>
          </a:xfrm>
          <a:prstGeom prst="rect">
            <a:avLst/>
          </a:prstGeom>
        </p:spPr>
        <p:txBody>
          <a:bodyPr/>
          <a:lstStyle/>
          <a:p>
            <a:pPr/>
            <a:r>
              <a:t>Must inject some information about position of the tokens of the sequence: positional encodings!</a:t>
            </a:r>
          </a:p>
        </p:txBody>
      </p:sp>
      <p:pic>
        <p:nvPicPr>
          <p:cNvPr id="330" name="Google Shape;352;p55" descr="Google Shape;352;p55"/>
          <p:cNvPicPr>
            <a:picLocks noChangeAspect="1"/>
          </p:cNvPicPr>
          <p:nvPr/>
        </p:nvPicPr>
        <p:blipFill>
          <a:blip r:embed="rId3">
            <a:extLst/>
          </a:blip>
          <a:stretch>
            <a:fillRect/>
          </a:stretch>
        </p:blipFill>
        <p:spPr>
          <a:xfrm>
            <a:off x="1190450" y="2295724"/>
            <a:ext cx="6763101" cy="1483602"/>
          </a:xfrm>
          <a:prstGeom prst="rect">
            <a:avLst/>
          </a:prstGeom>
          <a:ln w="12700">
            <a:miter lim="400000"/>
          </a:ln>
        </p:spPr>
      </p:pic>
      <p:sp>
        <p:nvSpPr>
          <p:cNvPr id="331" name="Google Shape;353;p55"/>
          <p:cNvSpPr txBox="1"/>
          <p:nvPr/>
        </p:nvSpPr>
        <p:spPr>
          <a:xfrm>
            <a:off x="3217649" y="3779325"/>
            <a:ext cx="2708701" cy="25655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Attention is All You Need</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Google Shape;358;p56"/>
          <p:cNvSpPr txBox="1"/>
          <p:nvPr>
            <p:ph type="title"/>
          </p:nvPr>
        </p:nvSpPr>
        <p:spPr>
          <a:xfrm>
            <a:off x="311699" y="445025"/>
            <a:ext cx="8520602" cy="572701"/>
          </a:xfrm>
          <a:prstGeom prst="rect">
            <a:avLst/>
          </a:prstGeom>
        </p:spPr>
        <p:txBody>
          <a:bodyPr/>
          <a:lstStyle>
            <a:lvl1pPr defTabSz="877823">
              <a:defRPr sz="2688"/>
            </a:lvl1pPr>
          </a:lstStyle>
          <a:p>
            <a:pPr/>
            <a:r>
              <a:t>Visualization of Translation with Transformer</a:t>
            </a:r>
          </a:p>
        </p:txBody>
      </p:sp>
      <p:pic>
        <p:nvPicPr>
          <p:cNvPr id="336" name="Google Shape;359;p56" descr="Google Shape;359;p56"/>
          <p:cNvPicPr>
            <a:picLocks noChangeAspect="0"/>
          </p:cNvPicPr>
          <p:nvPr/>
        </p:nvPicPr>
        <p:blipFill>
          <a:blip r:embed="rId2">
            <a:extLst/>
          </a:blip>
          <a:stretch>
            <a:fillRect/>
          </a:stretch>
        </p:blipFill>
        <p:spPr>
          <a:xfrm>
            <a:off x="2579700" y="1098724"/>
            <a:ext cx="3984600" cy="3523902"/>
          </a:xfrm>
          <a:prstGeom prst="rect">
            <a:avLst/>
          </a:prstGeom>
          <a:ln w="12700">
            <a:miter lim="400000"/>
          </a:ln>
        </p:spPr>
      </p:pic>
      <p:sp>
        <p:nvSpPr>
          <p:cNvPr id="337" name="Google Shape;360;p56"/>
          <p:cNvSpPr txBox="1"/>
          <p:nvPr/>
        </p:nvSpPr>
        <p:spPr>
          <a:xfrm>
            <a:off x="3217649" y="4703624"/>
            <a:ext cx="2708701" cy="25655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600"/>
            </a:pPr>
            <a:r>
              <a:t>Image: </a:t>
            </a:r>
            <a:r>
              <a:rPr u="sng">
                <a:solidFill>
                  <a:schemeClr val="accent5"/>
                </a:solidFill>
                <a:uFill>
                  <a:solidFill>
                    <a:schemeClr val="accent5"/>
                  </a:solidFill>
                </a:uFill>
                <a:hlinkClick r:id="rId3" invalidUrl="" action="" tgtFrame="" tooltip="" history="1" highlightClick="0" endSnd="0"/>
              </a:rPr>
              <a:t>Google Blog Transformer Post</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Google Shape;365;p57"/>
          <p:cNvSpPr txBox="1"/>
          <p:nvPr>
            <p:ph type="title"/>
          </p:nvPr>
        </p:nvSpPr>
        <p:spPr>
          <a:xfrm>
            <a:off x="311699" y="445025"/>
            <a:ext cx="8520602" cy="572701"/>
          </a:xfrm>
          <a:prstGeom prst="rect">
            <a:avLst/>
          </a:prstGeom>
        </p:spPr>
        <p:txBody>
          <a:bodyPr/>
          <a:lstStyle>
            <a:lvl1pPr defTabSz="877823">
              <a:defRPr sz="2688"/>
            </a:lvl1pPr>
          </a:lstStyle>
          <a:p>
            <a:pPr/>
            <a:r>
              <a:t>Attention Visualizations</a:t>
            </a:r>
          </a:p>
        </p:txBody>
      </p:sp>
      <p:pic>
        <p:nvPicPr>
          <p:cNvPr id="340" name="Google Shape;366;p57" descr="Google Shape;366;p57"/>
          <p:cNvPicPr>
            <a:picLocks noChangeAspect="1"/>
          </p:cNvPicPr>
          <p:nvPr/>
        </p:nvPicPr>
        <p:blipFill>
          <a:blip r:embed="rId3">
            <a:extLst/>
          </a:blip>
          <a:stretch>
            <a:fillRect/>
          </a:stretch>
        </p:blipFill>
        <p:spPr>
          <a:xfrm>
            <a:off x="989825" y="1017724"/>
            <a:ext cx="7164330" cy="3820976"/>
          </a:xfrm>
          <a:prstGeom prst="rect">
            <a:avLst/>
          </a:prstGeom>
          <a:ln w="12700">
            <a:miter lim="400000"/>
          </a:ln>
        </p:spPr>
      </p:pic>
      <p:sp>
        <p:nvSpPr>
          <p:cNvPr id="341" name="Google Shape;367;p57"/>
          <p:cNvSpPr txBox="1"/>
          <p:nvPr/>
        </p:nvSpPr>
        <p:spPr>
          <a:xfrm>
            <a:off x="3217649" y="4703624"/>
            <a:ext cx="2708701" cy="25655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Fig. 3, Attention is All You Need</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Google Shape;372;p58"/>
          <p:cNvSpPr txBox="1"/>
          <p:nvPr>
            <p:ph type="title"/>
          </p:nvPr>
        </p:nvSpPr>
        <p:spPr>
          <a:xfrm>
            <a:off x="311699" y="445025"/>
            <a:ext cx="8520602" cy="572701"/>
          </a:xfrm>
          <a:prstGeom prst="rect">
            <a:avLst/>
          </a:prstGeom>
        </p:spPr>
        <p:txBody>
          <a:bodyPr/>
          <a:lstStyle>
            <a:lvl1pPr defTabSz="877823">
              <a:defRPr sz="2688"/>
            </a:lvl1pPr>
          </a:lstStyle>
          <a:p>
            <a:pPr/>
            <a:r>
              <a:t>Attention Visualizations</a:t>
            </a:r>
          </a:p>
        </p:txBody>
      </p:sp>
      <p:sp>
        <p:nvSpPr>
          <p:cNvPr id="346" name="Google Shape;373;p58"/>
          <p:cNvSpPr txBox="1"/>
          <p:nvPr/>
        </p:nvSpPr>
        <p:spPr>
          <a:xfrm>
            <a:off x="3217649" y="4703624"/>
            <a:ext cx="2708701" cy="25655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Fig. 4, Attention is All You Need</a:t>
            </a:r>
          </a:p>
        </p:txBody>
      </p:sp>
      <p:pic>
        <p:nvPicPr>
          <p:cNvPr id="347" name="Google Shape;374;p58" descr="Google Shape;374;p58"/>
          <p:cNvPicPr>
            <a:picLocks noChangeAspect="1"/>
          </p:cNvPicPr>
          <p:nvPr/>
        </p:nvPicPr>
        <p:blipFill>
          <a:blip r:embed="rId3">
            <a:extLst/>
          </a:blip>
          <a:stretch>
            <a:fillRect/>
          </a:stretch>
        </p:blipFill>
        <p:spPr>
          <a:xfrm rot="5400000">
            <a:off x="2711925" y="824822"/>
            <a:ext cx="3720150" cy="4105951"/>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Google Shape;379;p59"/>
          <p:cNvSpPr txBox="1"/>
          <p:nvPr>
            <p:ph type="title"/>
          </p:nvPr>
        </p:nvSpPr>
        <p:spPr>
          <a:xfrm>
            <a:off x="311699" y="445025"/>
            <a:ext cx="8520602" cy="572701"/>
          </a:xfrm>
          <a:prstGeom prst="rect">
            <a:avLst/>
          </a:prstGeom>
        </p:spPr>
        <p:txBody>
          <a:bodyPr/>
          <a:lstStyle>
            <a:lvl1pPr defTabSz="877823">
              <a:defRPr sz="2688"/>
            </a:lvl1pPr>
          </a:lstStyle>
          <a:p>
            <a:pPr/>
            <a:r>
              <a:t>Attention Visualizations</a:t>
            </a:r>
          </a:p>
        </p:txBody>
      </p:sp>
      <p:sp>
        <p:nvSpPr>
          <p:cNvPr id="352" name="Google Shape;380;p59"/>
          <p:cNvSpPr txBox="1"/>
          <p:nvPr/>
        </p:nvSpPr>
        <p:spPr>
          <a:xfrm>
            <a:off x="3217649" y="4703624"/>
            <a:ext cx="2708701" cy="25655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 Fig. 5, Attention is All You Need</a:t>
            </a:r>
          </a:p>
        </p:txBody>
      </p:sp>
      <p:pic>
        <p:nvPicPr>
          <p:cNvPr id="353" name="Google Shape;381;p59" descr="Google Shape;381;p59"/>
          <p:cNvPicPr>
            <a:picLocks noChangeAspect="1"/>
          </p:cNvPicPr>
          <p:nvPr/>
        </p:nvPicPr>
        <p:blipFill>
          <a:blip r:embed="rId3">
            <a:extLst/>
          </a:blip>
          <a:stretch>
            <a:fillRect/>
          </a:stretch>
        </p:blipFill>
        <p:spPr>
          <a:xfrm rot="5400000">
            <a:off x="2671361" y="1032199"/>
            <a:ext cx="3525875" cy="3656951"/>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Google Shape;386;p60"/>
          <p:cNvSpPr txBox="1"/>
          <p:nvPr>
            <p:ph type="title"/>
          </p:nvPr>
        </p:nvSpPr>
        <p:spPr>
          <a:xfrm>
            <a:off x="311699" y="445025"/>
            <a:ext cx="8520602" cy="572701"/>
          </a:xfrm>
          <a:prstGeom prst="rect">
            <a:avLst/>
          </a:prstGeom>
        </p:spPr>
        <p:txBody>
          <a:bodyPr/>
          <a:lstStyle>
            <a:lvl1pPr defTabSz="877823">
              <a:defRPr sz="2688"/>
            </a:lvl1pPr>
          </a:lstStyle>
          <a:p>
            <a:pPr/>
            <a:r>
              <a:t>Results</a:t>
            </a:r>
          </a:p>
        </p:txBody>
      </p:sp>
      <p:pic>
        <p:nvPicPr>
          <p:cNvPr id="358" name="Google Shape;387;p60" descr="Google Shape;387;p60"/>
          <p:cNvPicPr>
            <a:picLocks noChangeAspect="1"/>
          </p:cNvPicPr>
          <p:nvPr/>
        </p:nvPicPr>
        <p:blipFill>
          <a:blip r:embed="rId3">
            <a:extLst/>
          </a:blip>
          <a:stretch>
            <a:fillRect/>
          </a:stretch>
        </p:blipFill>
        <p:spPr>
          <a:xfrm>
            <a:off x="517587" y="1117574"/>
            <a:ext cx="8108827" cy="3486201"/>
          </a:xfrm>
          <a:prstGeom prst="rect">
            <a:avLst/>
          </a:prstGeom>
          <a:ln w="12700">
            <a:miter lim="400000"/>
          </a:ln>
        </p:spPr>
      </p:pic>
      <p:sp>
        <p:nvSpPr>
          <p:cNvPr id="359" name="Google Shape;388;p60"/>
          <p:cNvSpPr txBox="1"/>
          <p:nvPr/>
        </p:nvSpPr>
        <p:spPr>
          <a:xfrm>
            <a:off x="3217649" y="4703624"/>
            <a:ext cx="2708701" cy="25655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
            </a:lvl1pPr>
          </a:lstStyle>
          <a:p>
            <a:pPr/>
            <a:r>
              <a:t>Image:Table 2, Attention is All You Need</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Google Shape;393;p61"/>
          <p:cNvSpPr txBox="1"/>
          <p:nvPr>
            <p:ph type="title"/>
          </p:nvPr>
        </p:nvSpPr>
        <p:spPr>
          <a:xfrm>
            <a:off x="311699" y="445025"/>
            <a:ext cx="8520602" cy="572701"/>
          </a:xfrm>
          <a:prstGeom prst="rect">
            <a:avLst/>
          </a:prstGeom>
        </p:spPr>
        <p:txBody>
          <a:bodyPr/>
          <a:lstStyle>
            <a:lvl1pPr defTabSz="877823">
              <a:defRPr sz="2688"/>
            </a:lvl1pPr>
          </a:lstStyle>
          <a:p>
            <a:pPr/>
            <a:r>
              <a:t>Paper 3 Discussion</a:t>
            </a:r>
          </a:p>
        </p:txBody>
      </p:sp>
      <p:sp>
        <p:nvSpPr>
          <p:cNvPr id="364" name="Google Shape;394;p61"/>
          <p:cNvSpPr txBox="1"/>
          <p:nvPr>
            <p:ph type="body" idx="1"/>
          </p:nvPr>
        </p:nvSpPr>
        <p:spPr>
          <a:xfrm>
            <a:off x="311699" y="1152475"/>
            <a:ext cx="8520602" cy="3416400"/>
          </a:xfrm>
          <a:prstGeom prst="rect">
            <a:avLst/>
          </a:prstGeom>
        </p:spPr>
        <p:txBody>
          <a:bodyPr/>
          <a:lstStyle/>
          <a:p>
            <a:pPr>
              <a:buFontTx/>
              <a:buAutoNum type="arabicPeriod" startAt="1"/>
            </a:pPr>
            <a:r>
              <a:t>How important do you think the Transformer architecture will be moving forward? Could it replace RNNs entirely?</a:t>
            </a:r>
          </a:p>
          <a:p>
            <a:pPr>
              <a:buFontTx/>
              <a:buAutoNum type="arabicPeriod" startAt="1"/>
            </a:pPr>
            <a:r>
              <a:t>What novel aspect of the Transformer architecture did you find most compelling?</a:t>
            </a:r>
          </a:p>
          <a:p>
            <a:pPr>
              <a:buFontTx/>
              <a:buAutoNum type="arabicPeriod" startAt="1"/>
            </a:pPr>
            <a:r>
              <a:t>Can you think of any methods by which this SOTA-setting result might be improved?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Google Shape;82;p17"/>
          <p:cNvSpPr txBox="1"/>
          <p:nvPr>
            <p:ph type="title"/>
          </p:nvPr>
        </p:nvSpPr>
        <p:spPr>
          <a:xfrm>
            <a:off x="311699" y="445025"/>
            <a:ext cx="8520602" cy="572701"/>
          </a:xfrm>
          <a:prstGeom prst="rect">
            <a:avLst/>
          </a:prstGeom>
        </p:spPr>
        <p:txBody>
          <a:bodyPr/>
          <a:lstStyle>
            <a:lvl1pPr defTabSz="877823">
              <a:defRPr sz="2688"/>
            </a:lvl1pPr>
          </a:lstStyle>
          <a:p>
            <a:pPr/>
            <a:r>
              <a:t>WMT Dataset</a:t>
            </a:r>
          </a:p>
        </p:txBody>
      </p:sp>
      <p:sp>
        <p:nvSpPr>
          <p:cNvPr id="131" name="Google Shape;83;p17"/>
          <p:cNvSpPr txBox="1"/>
          <p:nvPr>
            <p:ph type="body" idx="1"/>
          </p:nvPr>
        </p:nvSpPr>
        <p:spPr>
          <a:xfrm>
            <a:off x="311699" y="1152475"/>
            <a:ext cx="8520602" cy="3416400"/>
          </a:xfrm>
          <a:prstGeom prst="rect">
            <a:avLst/>
          </a:prstGeom>
        </p:spPr>
        <p:txBody>
          <a:bodyPr/>
          <a:lstStyle/>
          <a:p>
            <a:pPr/>
            <a:r>
              <a:t>The academic benchmark for machine translation</a:t>
            </a:r>
          </a:p>
          <a:p>
            <a:pPr/>
            <a:r>
              <a:t>Most benchmark NMT papers (and all three covered today) use WMT 2014 training dataset on En-Fr and/or En-De translation tasks</a:t>
            </a:r>
          </a:p>
          <a:p>
            <a:pPr lvl="1" marL="914400" indent="-317500">
              <a:buSzPts val="1400"/>
              <a:defRPr sz="1400"/>
            </a:pPr>
            <a:r>
              <a:t>WMT 2015 benchmark does exist but is less frequently used</a:t>
            </a:r>
          </a:p>
          <a:p>
            <a:pPr/>
            <a:r>
              <a:t>~4 million sentence pairs for En-De, ~12M for En-Fr</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Google Shape;399;p62"/>
          <p:cNvSpPr txBox="1"/>
          <p:nvPr>
            <p:ph type="title"/>
          </p:nvPr>
        </p:nvSpPr>
        <p:spPr>
          <a:xfrm>
            <a:off x="311699" y="445025"/>
            <a:ext cx="8520602" cy="572701"/>
          </a:xfrm>
          <a:prstGeom prst="rect">
            <a:avLst/>
          </a:prstGeom>
        </p:spPr>
        <p:txBody>
          <a:bodyPr/>
          <a:lstStyle>
            <a:lvl1pPr defTabSz="877823">
              <a:defRPr sz="2688"/>
            </a:lvl1pPr>
          </a:lstStyle>
          <a:p>
            <a:pPr/>
            <a:r>
              <a:t>NMT: The Current Leaderboard (En-De)</a:t>
            </a:r>
          </a:p>
        </p:txBody>
      </p:sp>
      <p:pic>
        <p:nvPicPr>
          <p:cNvPr id="369" name="Google Shape;400;p62" descr="Google Shape;400;p62"/>
          <p:cNvPicPr>
            <a:picLocks noChangeAspect="1"/>
          </p:cNvPicPr>
          <p:nvPr/>
        </p:nvPicPr>
        <p:blipFill>
          <a:blip r:embed="rId3">
            <a:extLst/>
          </a:blip>
          <a:stretch>
            <a:fillRect/>
          </a:stretch>
        </p:blipFill>
        <p:spPr>
          <a:xfrm>
            <a:off x="2570386" y="1017724"/>
            <a:ext cx="4003228" cy="3801276"/>
          </a:xfrm>
          <a:prstGeom prst="rect">
            <a:avLst/>
          </a:prstGeom>
          <a:ln w="12700">
            <a:miter lim="400000"/>
          </a:ln>
        </p:spPr>
      </p:pic>
      <p:sp>
        <p:nvSpPr>
          <p:cNvPr id="370" name="Google Shape;401;p62"/>
          <p:cNvSpPr txBox="1"/>
          <p:nvPr/>
        </p:nvSpPr>
        <p:spPr>
          <a:xfrm>
            <a:off x="3217649" y="4819000"/>
            <a:ext cx="2708701" cy="25655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600"/>
            </a:pPr>
            <a:r>
              <a:t>Image: </a:t>
            </a:r>
            <a:r>
              <a:rPr u="sng">
                <a:solidFill>
                  <a:schemeClr val="accent5"/>
                </a:solidFill>
                <a:uFill>
                  <a:solidFill>
                    <a:schemeClr val="accent5"/>
                  </a:solidFill>
                </a:uFill>
                <a:hlinkClick r:id="rId4" invalidUrl="" action="" tgtFrame="" tooltip="" history="1" highlightClick="0" endSnd="0"/>
              </a:rPr>
              <a:t>NLP Progress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Google Shape;406;p63"/>
          <p:cNvSpPr txBox="1"/>
          <p:nvPr>
            <p:ph type="title"/>
          </p:nvPr>
        </p:nvSpPr>
        <p:spPr>
          <a:xfrm>
            <a:off x="311699" y="445025"/>
            <a:ext cx="8520602" cy="572701"/>
          </a:xfrm>
          <a:prstGeom prst="rect">
            <a:avLst/>
          </a:prstGeom>
        </p:spPr>
        <p:txBody>
          <a:bodyPr/>
          <a:lstStyle>
            <a:lvl1pPr defTabSz="877823">
              <a:defRPr sz="2688"/>
            </a:lvl1pPr>
          </a:lstStyle>
          <a:p>
            <a:pPr/>
            <a:r>
              <a:t>NMT: The Current Leaderboard (En-Fr)</a:t>
            </a:r>
          </a:p>
        </p:txBody>
      </p:sp>
      <p:pic>
        <p:nvPicPr>
          <p:cNvPr id="375" name="Google Shape;407;p63" descr="Google Shape;407;p63"/>
          <p:cNvPicPr>
            <a:picLocks noChangeAspect="1"/>
          </p:cNvPicPr>
          <p:nvPr/>
        </p:nvPicPr>
        <p:blipFill>
          <a:blip r:embed="rId3">
            <a:extLst/>
          </a:blip>
          <a:stretch>
            <a:fillRect/>
          </a:stretch>
        </p:blipFill>
        <p:spPr>
          <a:xfrm>
            <a:off x="2512973" y="1017724"/>
            <a:ext cx="4118075" cy="3830327"/>
          </a:xfrm>
          <a:prstGeom prst="rect">
            <a:avLst/>
          </a:prstGeom>
          <a:ln w="12700">
            <a:miter lim="400000"/>
          </a:ln>
        </p:spPr>
      </p:pic>
      <p:sp>
        <p:nvSpPr>
          <p:cNvPr id="376" name="Google Shape;408;p63"/>
          <p:cNvSpPr txBox="1"/>
          <p:nvPr/>
        </p:nvSpPr>
        <p:spPr>
          <a:xfrm>
            <a:off x="3217649" y="4819000"/>
            <a:ext cx="2708701" cy="25655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600"/>
            </a:pPr>
            <a:r>
              <a:t>Image: </a:t>
            </a:r>
            <a:r>
              <a:rPr u="sng">
                <a:solidFill>
                  <a:schemeClr val="accent5"/>
                </a:solidFill>
                <a:uFill>
                  <a:solidFill>
                    <a:schemeClr val="accent5"/>
                  </a:solidFill>
                </a:uFill>
                <a:hlinkClick r:id="rId4" invalidUrl="" action="" tgtFrame="" tooltip="" history="1" highlightClick="0" endSnd="0"/>
              </a:rPr>
              <a:t>NLP Progress</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Google Shape;413;p64"/>
          <p:cNvSpPr txBox="1"/>
          <p:nvPr>
            <p:ph type="title"/>
          </p:nvPr>
        </p:nvSpPr>
        <p:spPr>
          <a:xfrm>
            <a:off x="311699" y="445025"/>
            <a:ext cx="8520602" cy="572701"/>
          </a:xfrm>
          <a:prstGeom prst="rect">
            <a:avLst/>
          </a:prstGeom>
        </p:spPr>
        <p:txBody>
          <a:bodyPr/>
          <a:lstStyle>
            <a:lvl1pPr defTabSz="877823">
              <a:defRPr sz="2688"/>
            </a:lvl1pPr>
          </a:lstStyle>
          <a:p>
            <a:pPr/>
            <a:r>
              <a:t>Recent Advances &amp; Improvements</a:t>
            </a:r>
          </a:p>
        </p:txBody>
      </p:sp>
      <p:sp>
        <p:nvSpPr>
          <p:cNvPr id="381" name="Google Shape;414;p64"/>
          <p:cNvSpPr txBox="1"/>
          <p:nvPr>
            <p:ph type="body" idx="1"/>
          </p:nvPr>
        </p:nvSpPr>
        <p:spPr>
          <a:xfrm>
            <a:off x="311699" y="1152475"/>
            <a:ext cx="8520602" cy="3416400"/>
          </a:xfrm>
          <a:prstGeom prst="rect">
            <a:avLst/>
          </a:prstGeom>
        </p:spPr>
        <p:txBody>
          <a:bodyPr/>
          <a:lstStyle/>
          <a:p>
            <a:pPr>
              <a:defRPr u="sng">
                <a:solidFill>
                  <a:schemeClr val="accent5"/>
                </a:solidFill>
              </a:defRPr>
            </a:pPr>
            <a:r>
              <a:rPr>
                <a:uFill>
                  <a:solidFill>
                    <a:schemeClr val="accent5"/>
                  </a:solidFill>
                </a:uFill>
                <a:hlinkClick r:id="rId2" invalidUrl="" action="" tgtFrame="" tooltip="" history="1" highlightClick="0" endSnd="0"/>
              </a:rPr>
              <a:t>RNMT+</a:t>
            </a:r>
          </a:p>
          <a:p>
            <a:pPr lvl="1" marL="914400" indent="-317500">
              <a:buSzPts val="1400"/>
              <a:defRPr sz="1400"/>
            </a:pPr>
            <a:r>
              <a:t>Hybrid architecture combining strengths of both RNNs and Transformer</a:t>
            </a:r>
          </a:p>
          <a:p>
            <a:pPr>
              <a:defRPr u="sng">
                <a:solidFill>
                  <a:schemeClr val="accent5"/>
                </a:solidFill>
              </a:defRPr>
            </a:pPr>
            <a:r>
              <a:rPr>
                <a:uFill>
                  <a:solidFill>
                    <a:schemeClr val="accent5"/>
                  </a:solidFill>
                </a:uFill>
                <a:hlinkClick r:id="rId3" invalidUrl="" action="" tgtFrame="" tooltip="" history="1" highlightClick="0" endSnd="0"/>
              </a:rPr>
              <a:t>Scaling Neural Machine Translation</a:t>
            </a:r>
            <a:r>
              <a:rPr u="none">
                <a:solidFill>
                  <a:schemeClr val="accent2">
                    <a:lumOff val="21764"/>
                  </a:schemeClr>
                </a:solidFill>
              </a:rPr>
              <a:t> (not shown on previous slides)</a:t>
            </a:r>
            <a:endParaRPr u="none">
              <a:solidFill>
                <a:schemeClr val="accent2">
                  <a:lumOff val="21764"/>
                </a:schemeClr>
              </a:solidFill>
            </a:endParaRPr>
          </a:p>
          <a:p>
            <a:pPr lvl="1" marL="914400" indent="-317500">
              <a:buSzPts val="1400"/>
              <a:defRPr sz="1400"/>
            </a:pPr>
            <a:r>
              <a:t>Same basic model as Paper 3, but new SOTA &amp; fastest training times (with 128 GPUs):</a:t>
            </a:r>
          </a:p>
          <a:p>
            <a:pPr lvl="2" marL="1371600" indent="-317500">
              <a:buSzPts val="1400"/>
              <a:defRPr sz="1400"/>
            </a:pPr>
            <a:r>
              <a:t>En-De: 29.3 BLEU in 85 minutes</a:t>
            </a:r>
          </a:p>
          <a:p>
            <a:pPr lvl="2" marL="1371600" indent="-317500">
              <a:buSzPts val="1400"/>
              <a:defRPr sz="1400"/>
            </a:pPr>
            <a:r>
              <a:t>En-Fr: 43.2 BLEU in 8.5 hours</a:t>
            </a:r>
          </a:p>
          <a:p>
            <a:pPr>
              <a:defRPr u="sng">
                <a:solidFill>
                  <a:schemeClr val="accent5"/>
                </a:solidFill>
              </a:defRPr>
            </a:pPr>
            <a:r>
              <a:rPr>
                <a:uFill>
                  <a:solidFill>
                    <a:schemeClr val="accent5"/>
                  </a:solidFill>
                </a:uFill>
                <a:hlinkClick r:id="rId4" invalidUrl="" action="" tgtFrame="" tooltip="" history="1" highlightClick="0" endSnd="0"/>
              </a:rPr>
              <a:t>Transformer + back-translation</a:t>
            </a:r>
          </a:p>
          <a:p>
            <a:pPr lvl="1" marL="914400" indent="-317500">
              <a:buSzPts val="1400"/>
              <a:defRPr sz="1400"/>
            </a:pPr>
            <a:r>
              <a:t>Augment parallel training corpus with back-translations of target language sentences</a:t>
            </a:r>
          </a:p>
          <a:p>
            <a:pPr lvl="1" marL="914400" indent="-317500">
              <a:buSzPts val="1400"/>
              <a:defRPr sz="1400"/>
            </a:pPr>
            <a:r>
              <a:t>Note: back-translation with RNNs was the old SOTA surpassed by Paper 2</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Google Shape;419;p65"/>
          <p:cNvSpPr txBox="1"/>
          <p:nvPr>
            <p:ph type="title"/>
          </p:nvPr>
        </p:nvSpPr>
        <p:spPr>
          <a:xfrm>
            <a:off x="311699" y="445025"/>
            <a:ext cx="8520602" cy="572701"/>
          </a:xfrm>
          <a:prstGeom prst="rect">
            <a:avLst/>
          </a:prstGeom>
        </p:spPr>
        <p:txBody>
          <a:bodyPr/>
          <a:lstStyle>
            <a:lvl1pPr defTabSz="877823">
              <a:defRPr sz="2688"/>
            </a:lvl1pPr>
          </a:lstStyle>
          <a:p>
            <a:pPr/>
            <a:r>
              <a:t>Fin</a:t>
            </a:r>
          </a:p>
        </p:txBody>
      </p:sp>
      <p:sp>
        <p:nvSpPr>
          <p:cNvPr id="384" name="Google Shape;420;p65"/>
          <p:cNvSpPr txBox="1"/>
          <p:nvPr>
            <p:ph type="body" idx="1"/>
          </p:nvPr>
        </p:nvSpPr>
        <p:spPr>
          <a:xfrm>
            <a:off x="311699" y="1152475"/>
            <a:ext cx="8520602" cy="3416400"/>
          </a:xfrm>
          <a:prstGeom prst="rect">
            <a:avLst/>
          </a:prstGeom>
        </p:spPr>
        <p:txBody>
          <a:bodyPr/>
          <a:lstStyle>
            <a:lvl1pPr marL="0" indent="0">
              <a:spcBef>
                <a:spcPts val="1600"/>
              </a:spcBef>
              <a:buSzTx/>
              <a:buNone/>
            </a:lvl1pPr>
          </a:lstStyle>
          <a:p>
            <a:pPr/>
            <a:r>
              <a:t>Thank you!</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Google Shape;88;p18"/>
          <p:cNvSpPr txBox="1"/>
          <p:nvPr>
            <p:ph type="title"/>
          </p:nvPr>
        </p:nvSpPr>
        <p:spPr>
          <a:xfrm>
            <a:off x="311699" y="445025"/>
            <a:ext cx="8520602" cy="572701"/>
          </a:xfrm>
          <a:prstGeom prst="rect">
            <a:avLst/>
          </a:prstGeom>
        </p:spPr>
        <p:txBody>
          <a:bodyPr/>
          <a:lstStyle>
            <a:lvl1pPr defTabSz="877823">
              <a:defRPr sz="2688"/>
            </a:lvl1pPr>
          </a:lstStyle>
          <a:p>
            <a:pPr/>
            <a:r>
              <a:t>BLEU Metric</a:t>
            </a:r>
          </a:p>
        </p:txBody>
      </p:sp>
      <p:sp>
        <p:nvSpPr>
          <p:cNvPr id="134" name="Google Shape;89;p18"/>
          <p:cNvSpPr txBox="1"/>
          <p:nvPr>
            <p:ph type="body" idx="1"/>
          </p:nvPr>
        </p:nvSpPr>
        <p:spPr>
          <a:xfrm>
            <a:off x="311699" y="1152475"/>
            <a:ext cx="8520602" cy="3416400"/>
          </a:xfrm>
          <a:prstGeom prst="rect">
            <a:avLst/>
          </a:prstGeom>
        </p:spPr>
        <p:txBody>
          <a:bodyPr/>
          <a:lstStyle/>
          <a:p>
            <a:pPr marL="448055" indent="-323595" defTabSz="896111">
              <a:buSzPts val="1500"/>
              <a:defRPr sz="1568"/>
            </a:pPr>
            <a:r>
              <a:t>Bilingual Evaluation Understudy</a:t>
            </a:r>
          </a:p>
          <a:p>
            <a:pPr marL="448055" indent="-323595" defTabSz="896111">
              <a:buSzPts val="1500"/>
              <a:defRPr sz="1568"/>
            </a:pPr>
            <a:r>
              <a:t>Proposed by </a:t>
            </a:r>
            <a:r>
              <a:rPr u="sng">
                <a:solidFill>
                  <a:schemeClr val="accent5"/>
                </a:solidFill>
                <a:uFill>
                  <a:solidFill>
                    <a:schemeClr val="accent5"/>
                  </a:solidFill>
                </a:uFill>
                <a:hlinkClick r:id="rId2" invalidUrl="" action="" tgtFrame="" tooltip="" history="1" highlightClick="0" endSnd="0"/>
              </a:rPr>
              <a:t>Papni et al., 2002</a:t>
            </a:r>
          </a:p>
          <a:p>
            <a:pPr marL="448055" indent="-323595" defTabSz="896111">
              <a:buSzPts val="1500"/>
              <a:defRPr sz="1568"/>
            </a:pPr>
            <a:r>
              <a:t>Idea: compare n-grams of the candidate with the n-grams of the reference translation and count the number of matches</a:t>
            </a:r>
          </a:p>
          <a:p>
            <a:pPr lvl="1" marL="896111" indent="-298704" defTabSz="896111">
              <a:buSzPts val="1100"/>
              <a:defRPr sz="1176"/>
            </a:pPr>
            <a:r>
              <a:t>Matches are position independent</a:t>
            </a:r>
          </a:p>
          <a:p>
            <a:pPr lvl="1" marL="896111" indent="-298704" defTabSz="896111">
              <a:buSzPts val="1100"/>
              <a:defRPr sz="1176"/>
            </a:pPr>
            <a:r>
              <a:t>More matches, better the candidate translation</a:t>
            </a:r>
          </a:p>
          <a:p>
            <a:pPr marL="448055" indent="-323595" defTabSz="896111">
              <a:buSzPts val="1500"/>
              <a:defRPr sz="1568"/>
            </a:pPr>
            <a:r>
              <a:t>Ranges from 0 to 1, but results presented here (and in NMT in general) are scaled by a factor of 100</a:t>
            </a:r>
          </a:p>
          <a:p>
            <a:pPr lvl="1" marL="896111" indent="-298704" defTabSz="896111">
              <a:buSzPts val="1100"/>
              <a:defRPr sz="1176"/>
            </a:pPr>
            <a:r>
              <a:t>Few translations will attain a score of 1 unless identical to a reference translation</a:t>
            </a:r>
          </a:p>
          <a:p>
            <a:pPr lvl="1" marL="896111" indent="-298704" defTabSz="896111">
              <a:buSzPts val="1100"/>
              <a:defRPr sz="1176"/>
            </a:pPr>
            <a:r>
              <a:t>Even a human translator will almost definitely not score 1</a:t>
            </a:r>
          </a:p>
          <a:p>
            <a:pPr lvl="2" marL="1344168" indent="-298704" defTabSz="896111">
              <a:buSzPts val="1100"/>
              <a:defRPr sz="1176"/>
            </a:pPr>
            <a:r>
              <a:t>On a test corpus of about 500 sentences (40 general news stories), a human translator scored 0.3468 against four references and scored 0.2571 against two references</a:t>
            </a:r>
          </a:p>
          <a:p>
            <a:pPr marL="448055" indent="-323595" defTabSz="896111">
              <a:buSzPts val="1500"/>
              <a:defRPr sz="1568"/>
            </a:pPr>
            <a:r>
              <a:t>See original paper for math, most of the time you can find a function or library to do it for you</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Google Shape;94;p19"/>
          <p:cNvSpPr txBox="1"/>
          <p:nvPr>
            <p:ph type="title"/>
          </p:nvPr>
        </p:nvSpPr>
        <p:spPr>
          <a:xfrm>
            <a:off x="311699" y="445025"/>
            <a:ext cx="8520602" cy="572701"/>
          </a:xfrm>
          <a:prstGeom prst="rect">
            <a:avLst/>
          </a:prstGeom>
        </p:spPr>
        <p:txBody>
          <a:bodyPr/>
          <a:lstStyle>
            <a:lvl1pPr>
              <a:defRPr sz="2200"/>
            </a:lvl1pPr>
          </a:lstStyle>
          <a:p>
            <a:pPr/>
            <a:r>
              <a:t>Paper 1: Sequence to Sequence Learning with Neural Networks</a:t>
            </a:r>
          </a:p>
        </p:txBody>
      </p:sp>
      <p:sp>
        <p:nvSpPr>
          <p:cNvPr id="137" name="Google Shape;95;p19"/>
          <p:cNvSpPr txBox="1"/>
          <p:nvPr>
            <p:ph type="body" idx="1"/>
          </p:nvPr>
        </p:nvSpPr>
        <p:spPr>
          <a:xfrm>
            <a:off x="311699" y="1152475"/>
            <a:ext cx="8520602" cy="3416400"/>
          </a:xfrm>
          <a:prstGeom prst="rect">
            <a:avLst/>
          </a:prstGeom>
        </p:spPr>
        <p:txBody>
          <a:bodyPr/>
          <a:lstStyle/>
          <a:p>
            <a:pPr/>
            <a:r>
              <a:t>Ilya Sutskever, Oriol Vinyals, Quoc V. Le, NIPS 2014</a:t>
            </a:r>
          </a:p>
          <a:p>
            <a:pPr/>
            <a:r>
              <a:t>Goal: “present a general end-to-end approach to sequence learning that makes minimal assumptions on the sequence structure”</a:t>
            </a:r>
          </a:p>
          <a:p>
            <a:pPr lvl="1" marL="914400" indent="-317500">
              <a:buSzPts val="1400"/>
              <a:defRPr sz="1400"/>
            </a:pPr>
            <a:r>
              <a:t>Utilize a multilayered LSTM to map input sequence to a vector, then another deep LSTM to decode the target sequence from the vector</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Google Shape;100;p20"/>
          <p:cNvSpPr txBox="1"/>
          <p:nvPr>
            <p:ph type="title"/>
          </p:nvPr>
        </p:nvSpPr>
        <p:spPr>
          <a:xfrm>
            <a:off x="311699" y="445025"/>
            <a:ext cx="8520602" cy="572701"/>
          </a:xfrm>
          <a:prstGeom prst="rect">
            <a:avLst/>
          </a:prstGeom>
        </p:spPr>
        <p:txBody>
          <a:bodyPr/>
          <a:lstStyle>
            <a:lvl1pPr defTabSz="877823">
              <a:defRPr sz="2688"/>
            </a:lvl1pPr>
          </a:lstStyle>
          <a:p>
            <a:pPr/>
            <a:r>
              <a:t>The Difficulty with DNNs on Sequential Data</a:t>
            </a:r>
          </a:p>
        </p:txBody>
      </p:sp>
      <p:sp>
        <p:nvSpPr>
          <p:cNvPr id="140" name="Google Shape;101;p20"/>
          <p:cNvSpPr txBox="1"/>
          <p:nvPr>
            <p:ph type="body" idx="1"/>
          </p:nvPr>
        </p:nvSpPr>
        <p:spPr>
          <a:xfrm>
            <a:off x="311699" y="1152475"/>
            <a:ext cx="8520602" cy="3416400"/>
          </a:xfrm>
          <a:prstGeom prst="rect">
            <a:avLst/>
          </a:prstGeom>
        </p:spPr>
        <p:txBody>
          <a:bodyPr/>
          <a:lstStyle/>
          <a:p>
            <a:pPr/>
            <a:r>
              <a:t>DNNs had already proven to be extremely powerful machine learning tools at the time of this paper in fields, CV and speech</a:t>
            </a:r>
          </a:p>
          <a:p>
            <a:pPr/>
            <a:r>
              <a:t>Sequences are challenging for DNNs</a:t>
            </a:r>
          </a:p>
          <a:p>
            <a:pPr lvl="1" marL="914400" indent="-317500">
              <a:buSzPts val="1400"/>
              <a:defRPr sz="1400"/>
            </a:pPr>
            <a:r>
              <a:t>Dimensionality of inputs and outputs must be known and fixed for DNNs</a:t>
            </a:r>
          </a:p>
          <a:p>
            <a:pPr lvl="1" marL="914400" indent="-317500">
              <a:buSzPts val="1400"/>
              <a:defRPr sz="1400"/>
            </a:pPr>
            <a:r>
              <a:t>Many important problems (speech recognition, machine translation, etc.) are best expressed with sequences of arbitrary length</a:t>
            </a:r>
          </a:p>
          <a:p>
            <a:pPr/>
            <a:r>
              <a:t>Previous work in NMT had successes with using LSTM networks to rescore hypotheses from an SMT system</a:t>
            </a:r>
          </a:p>
          <a:p>
            <a:pPr/>
            <a:r>
              <a:t>However, no purely neural model had beaten a phrase-based SMT baseline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Google Shape;106;p21"/>
          <p:cNvSpPr txBox="1"/>
          <p:nvPr>
            <p:ph type="title"/>
          </p:nvPr>
        </p:nvSpPr>
        <p:spPr>
          <a:xfrm>
            <a:off x="311699" y="445025"/>
            <a:ext cx="8520602" cy="572701"/>
          </a:xfrm>
          <a:prstGeom prst="rect">
            <a:avLst/>
          </a:prstGeom>
        </p:spPr>
        <p:txBody>
          <a:bodyPr/>
          <a:lstStyle>
            <a:lvl1pPr defTabSz="877823">
              <a:defRPr sz="2688"/>
            </a:lvl1pPr>
          </a:lstStyle>
          <a:p>
            <a:pPr/>
            <a:r>
              <a:t>The Idea</a:t>
            </a:r>
          </a:p>
        </p:txBody>
      </p:sp>
      <p:sp>
        <p:nvSpPr>
          <p:cNvPr id="143" name="Google Shape;107;p21"/>
          <p:cNvSpPr txBox="1"/>
          <p:nvPr>
            <p:ph type="body" idx="1"/>
          </p:nvPr>
        </p:nvSpPr>
        <p:spPr>
          <a:xfrm>
            <a:off x="311699" y="1152475"/>
            <a:ext cx="8520602" cy="3416400"/>
          </a:xfrm>
          <a:prstGeom prst="rect">
            <a:avLst/>
          </a:prstGeom>
        </p:spPr>
        <p:txBody>
          <a:bodyPr/>
          <a:lstStyle/>
          <a:p>
            <a:pPr/>
            <a:r>
              <a:t>Use one LSTM to read the input sequence one time-step at a time -&gt; obtain large fixed-dimensional vector representation</a:t>
            </a:r>
          </a:p>
          <a:p>
            <a:pPr/>
            <a:r>
              <a:t>Use another LSTM to extract the output sequence from that vector</a:t>
            </a:r>
          </a:p>
          <a:p>
            <a:pPr lvl="1" marL="914400" indent="-317500">
              <a:buSzPts val="1400"/>
              <a:defRPr sz="1400"/>
            </a:pPr>
            <a:r>
              <a:t>This is essentially an RNN language model but conditioned on the input sequence</a:t>
            </a:r>
          </a:p>
          <a:p>
            <a:pPr/>
            <a:r>
              <a:t>Why LSTM?</a:t>
            </a:r>
          </a:p>
          <a:p>
            <a:pPr lvl="1" marL="914400" indent="-317500">
              <a:buSzPts val="1400"/>
              <a:defRPr sz="1400"/>
            </a:pPr>
            <a:r>
              <a:t>Ability to learn on data with long range temporal dependencies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